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38"/>
  </p:notesMasterIdLst>
  <p:sldIdLst>
    <p:sldId id="256" r:id="rId6"/>
    <p:sldId id="257" r:id="rId7"/>
    <p:sldId id="864" r:id="rId8"/>
    <p:sldId id="298" r:id="rId9"/>
    <p:sldId id="877" r:id="rId10"/>
    <p:sldId id="879" r:id="rId11"/>
    <p:sldId id="881" r:id="rId12"/>
    <p:sldId id="855" r:id="rId13"/>
    <p:sldId id="878" r:id="rId14"/>
    <p:sldId id="856" r:id="rId15"/>
    <p:sldId id="857" r:id="rId16"/>
    <p:sldId id="858" r:id="rId17"/>
    <p:sldId id="859" r:id="rId18"/>
    <p:sldId id="876" r:id="rId19"/>
    <p:sldId id="860" r:id="rId20"/>
    <p:sldId id="865" r:id="rId21"/>
    <p:sldId id="861" r:id="rId22"/>
    <p:sldId id="862" r:id="rId23"/>
    <p:sldId id="866" r:id="rId24"/>
    <p:sldId id="863" r:id="rId25"/>
    <p:sldId id="874" r:id="rId26"/>
    <p:sldId id="875" r:id="rId27"/>
    <p:sldId id="880" r:id="rId28"/>
    <p:sldId id="258" r:id="rId29"/>
    <p:sldId id="882" r:id="rId30"/>
    <p:sldId id="883" r:id="rId31"/>
    <p:sldId id="884" r:id="rId32"/>
    <p:sldId id="885" r:id="rId33"/>
    <p:sldId id="886" r:id="rId34"/>
    <p:sldId id="887" r:id="rId35"/>
    <p:sldId id="888" r:id="rId36"/>
    <p:sldId id="889" r:id="rId3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70262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1" i="0" u="none" strike="noStrike" cap="all" spc="18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228600" algn="l" defTabSz="470262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1" i="0" u="none" strike="noStrike" cap="all" spc="18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457200" algn="l" defTabSz="470262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1" i="0" u="none" strike="noStrike" cap="all" spc="18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685800" algn="l" defTabSz="470262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1" i="0" u="none" strike="noStrike" cap="all" spc="18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914400" algn="l" defTabSz="470262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1" i="0" u="none" strike="noStrike" cap="all" spc="18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1143000" algn="l" defTabSz="470262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1" i="0" u="none" strike="noStrike" cap="all" spc="18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1371600" algn="l" defTabSz="470262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1" i="0" u="none" strike="noStrike" cap="all" spc="18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1600200" algn="l" defTabSz="470262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1" i="0" u="none" strike="noStrike" cap="all" spc="18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1828800" algn="l" defTabSz="470262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1" i="0" u="none" strike="noStrike" cap="all" spc="18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"/>
      </a:defRPr>
    </a:lvl9pPr>
  </p:defaultTextStyle>
  <p:extLst>
    <p:ext uri="{521415D9-36F7-43E2-AB2F-B90AF26B5E84}">
      <p14:sectionLst xmlns:p14="http://schemas.microsoft.com/office/powerpoint/2010/main">
        <p14:section name="Title and Agenda" id="{593DD1A7-7E1E-BE49-81C3-05E69AC3EC42}">
          <p14:sldIdLst>
            <p14:sldId id="256"/>
            <p14:sldId id="257"/>
          </p14:sldIdLst>
        </p14:section>
        <p14:section name="Content" id="{E5C52BF2-188A-1B4E-BB6B-6481F099BAD7}">
          <p14:sldIdLst>
            <p14:sldId id="864"/>
            <p14:sldId id="298"/>
            <p14:sldId id="877"/>
            <p14:sldId id="879"/>
            <p14:sldId id="881"/>
            <p14:sldId id="855"/>
            <p14:sldId id="878"/>
            <p14:sldId id="856"/>
            <p14:sldId id="857"/>
            <p14:sldId id="858"/>
            <p14:sldId id="859"/>
            <p14:sldId id="876"/>
            <p14:sldId id="860"/>
            <p14:sldId id="865"/>
            <p14:sldId id="861"/>
            <p14:sldId id="862"/>
            <p14:sldId id="866"/>
            <p14:sldId id="863"/>
            <p14:sldId id="874"/>
            <p14:sldId id="875"/>
            <p14:sldId id="880"/>
            <p14:sldId id="258"/>
            <p14:sldId id="882"/>
            <p14:sldId id="883"/>
            <p14:sldId id="884"/>
            <p14:sldId id="885"/>
            <p14:sldId id="886"/>
            <p14:sldId id="887"/>
            <p14:sldId id="888"/>
            <p14:sldId id="88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  <p15:guide id="3" orient="horz" pos="835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411B"/>
    <a:srgbClr val="5E5E5E"/>
    <a:srgbClr val="000000"/>
    <a:srgbClr val="1F2A3B"/>
    <a:srgbClr val="2B2B2B"/>
    <a:srgbClr val="AAABA3"/>
    <a:srgbClr val="FFFFFF"/>
    <a:srgbClr val="A0AF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9637ED-89C4-492D-BC09-446C4EA346BE}" v="103" dt="2021-08-08T14:24:18.587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14"/>
    <p:restoredTop sz="84841" autoAdjust="0"/>
  </p:normalViewPr>
  <p:slideViewPr>
    <p:cSldViewPr snapToGrid="0" snapToObjects="1" showGuides="1">
      <p:cViewPr varScale="1">
        <p:scale>
          <a:sx n="49" d="100"/>
          <a:sy n="49" d="100"/>
        </p:scale>
        <p:origin x="474" y="54"/>
      </p:cViewPr>
      <p:guideLst>
        <p:guide orient="horz" pos="4320"/>
        <p:guide pos="7680"/>
        <p:guide orient="horz" pos="83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presProps" Target="presProps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tableStyles" Target="tableStyle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microsoft.com/office/2015/10/relationships/revisionInfo" Target="revisionInfo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microsoft.com/office/2016/11/relationships/changesInfo" Target="changesInfos/changesInfo1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odora Chetan" userId="0b7c1b75-fee0-4009-a042-a713c6188efa" providerId="ADAL" clId="{6728E4FA-E148-944C-9521-659A27C8D232}"/>
    <pc:docChg chg="delSld delSection modSection">
      <pc:chgData name="Teodora Chetan" userId="0b7c1b75-fee0-4009-a042-a713c6188efa" providerId="ADAL" clId="{6728E4FA-E148-944C-9521-659A27C8D232}" dt="2021-02-22T09:15:32.971" v="6" actId="17851"/>
      <pc:docMkLst>
        <pc:docMk/>
      </pc:docMkLst>
      <pc:sldChg chg="del">
        <pc:chgData name="Teodora Chetan" userId="0b7c1b75-fee0-4009-a042-a713c6188efa" providerId="ADAL" clId="{6728E4FA-E148-944C-9521-659A27C8D232}" dt="2021-02-22T09:15:26.036" v="0" actId="2696"/>
        <pc:sldMkLst>
          <pc:docMk/>
          <pc:sldMk cId="0" sldId="264"/>
        </pc:sldMkLst>
      </pc:sldChg>
      <pc:sldChg chg="del">
        <pc:chgData name="Teodora Chetan" userId="0b7c1b75-fee0-4009-a042-a713c6188efa" providerId="ADAL" clId="{6728E4FA-E148-944C-9521-659A27C8D232}" dt="2021-02-22T09:15:26.773" v="1" actId="2696"/>
        <pc:sldMkLst>
          <pc:docMk/>
          <pc:sldMk cId="0" sldId="265"/>
        </pc:sldMkLst>
      </pc:sldChg>
      <pc:sldChg chg="del">
        <pc:chgData name="Teodora Chetan" userId="0b7c1b75-fee0-4009-a042-a713c6188efa" providerId="ADAL" clId="{6728E4FA-E148-944C-9521-659A27C8D232}" dt="2021-02-22T09:15:27.796" v="3" actId="2696"/>
        <pc:sldMkLst>
          <pc:docMk/>
          <pc:sldMk cId="0" sldId="267"/>
        </pc:sldMkLst>
      </pc:sldChg>
      <pc:sldChg chg="del">
        <pc:chgData name="Teodora Chetan" userId="0b7c1b75-fee0-4009-a042-a713c6188efa" providerId="ADAL" clId="{6728E4FA-E148-944C-9521-659A27C8D232}" dt="2021-02-22T09:15:28.210" v="4" actId="2696"/>
        <pc:sldMkLst>
          <pc:docMk/>
          <pc:sldMk cId="0" sldId="268"/>
        </pc:sldMkLst>
      </pc:sldChg>
      <pc:sldChg chg="del">
        <pc:chgData name="Teodora Chetan" userId="0b7c1b75-fee0-4009-a042-a713c6188efa" providerId="ADAL" clId="{6728E4FA-E148-944C-9521-659A27C8D232}" dt="2021-02-22T09:15:27.301" v="2" actId="2696"/>
        <pc:sldMkLst>
          <pc:docMk/>
          <pc:sldMk cId="4074512536" sldId="855"/>
        </pc:sldMkLst>
      </pc:sldChg>
      <pc:sldChg chg="del">
        <pc:chgData name="Teodora Chetan" userId="0b7c1b75-fee0-4009-a042-a713c6188efa" providerId="ADAL" clId="{6728E4FA-E148-944C-9521-659A27C8D232}" dt="2021-02-22T09:15:28.704" v="5" actId="2696"/>
        <pc:sldMkLst>
          <pc:docMk/>
          <pc:sldMk cId="2955819700" sldId="857"/>
        </pc:sldMkLst>
      </pc:sldChg>
    </pc:docChg>
  </pc:docChgLst>
  <pc:docChgLst>
    <pc:chgData name="Maria Mihaltan" userId="04f493e6-fab7-42b0-906c-e6d38edfc210" providerId="ADAL" clId="{D4355101-E4EF-2E47-AAD8-BA96750D0BE1}"/>
    <pc:docChg chg="modSld">
      <pc:chgData name="Maria Mihaltan" userId="04f493e6-fab7-42b0-906c-e6d38edfc210" providerId="ADAL" clId="{D4355101-E4EF-2E47-AAD8-BA96750D0BE1}" dt="2020-05-04T05:45:27.127" v="7"/>
      <pc:docMkLst>
        <pc:docMk/>
      </pc:docMkLst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56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57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58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59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60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61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62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63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64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65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67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68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69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70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71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72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73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74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75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76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77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78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79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80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81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82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83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84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85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86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87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88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89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90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91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92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93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94"/>
        </pc:sldMkLst>
      </pc:sldChg>
      <pc:sldChg chg="modTransition modAnim">
        <pc:chgData name="Maria Mihaltan" userId="04f493e6-fab7-42b0-906c-e6d38edfc210" providerId="ADAL" clId="{D4355101-E4EF-2E47-AAD8-BA96750D0BE1}" dt="2020-05-04T05:44:52.472" v="1"/>
        <pc:sldMkLst>
          <pc:docMk/>
          <pc:sldMk cId="0" sldId="295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96"/>
        </pc:sldMkLst>
      </pc:sldChg>
      <pc:sldChg chg="modTransition modAnim">
        <pc:chgData name="Maria Mihaltan" userId="04f493e6-fab7-42b0-906c-e6d38edfc210" providerId="ADAL" clId="{D4355101-E4EF-2E47-AAD8-BA96750D0BE1}" dt="2020-05-04T05:44:59.874" v="2"/>
        <pc:sldMkLst>
          <pc:docMk/>
          <pc:sldMk cId="0" sldId="297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98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299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300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301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302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303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304"/>
        </pc:sldMkLst>
      </pc:sldChg>
      <pc:sldChg chg="modTransition modAnim">
        <pc:chgData name="Maria Mihaltan" userId="04f493e6-fab7-42b0-906c-e6d38edfc210" providerId="ADAL" clId="{D4355101-E4EF-2E47-AAD8-BA96750D0BE1}" dt="2020-05-04T05:45:10.427" v="3"/>
        <pc:sldMkLst>
          <pc:docMk/>
          <pc:sldMk cId="0" sldId="305"/>
        </pc:sldMkLst>
      </pc:sldChg>
      <pc:sldChg chg="modTransition modAnim">
        <pc:chgData name="Maria Mihaltan" userId="04f493e6-fab7-42b0-906c-e6d38edfc210" providerId="ADAL" clId="{D4355101-E4EF-2E47-AAD8-BA96750D0BE1}" dt="2020-05-04T05:45:13.249" v="4"/>
        <pc:sldMkLst>
          <pc:docMk/>
          <pc:sldMk cId="0" sldId="306"/>
        </pc:sldMkLst>
      </pc:sldChg>
      <pc:sldChg chg="modTransition modAnim">
        <pc:chgData name="Maria Mihaltan" userId="04f493e6-fab7-42b0-906c-e6d38edfc210" providerId="ADAL" clId="{D4355101-E4EF-2E47-AAD8-BA96750D0BE1}" dt="2020-05-04T05:45:16.961" v="5"/>
        <pc:sldMkLst>
          <pc:docMk/>
          <pc:sldMk cId="0" sldId="307"/>
        </pc:sldMkLst>
      </pc:sldChg>
      <pc:sldChg chg="modTransition modAnim">
        <pc:chgData name="Maria Mihaltan" userId="04f493e6-fab7-42b0-906c-e6d38edfc210" providerId="ADAL" clId="{D4355101-E4EF-2E47-AAD8-BA96750D0BE1}" dt="2020-05-04T05:45:20.696" v="6"/>
        <pc:sldMkLst>
          <pc:docMk/>
          <pc:sldMk cId="0" sldId="308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309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310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311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312"/>
        </pc:sldMkLst>
      </pc:sldChg>
      <pc:sldChg chg="modTransition modAnim">
        <pc:chgData name="Maria Mihaltan" userId="04f493e6-fab7-42b0-906c-e6d38edfc210" providerId="ADAL" clId="{D4355101-E4EF-2E47-AAD8-BA96750D0BE1}" dt="2020-05-04T05:45:27.127" v="7"/>
        <pc:sldMkLst>
          <pc:docMk/>
          <pc:sldMk cId="0" sldId="313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314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315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316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317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318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319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320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321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322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323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324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325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0" sldId="326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4105627753" sldId="327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1296851235" sldId="328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967441930" sldId="329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2503926333" sldId="330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1778338162" sldId="331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1649244100" sldId="332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2578519766" sldId="333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2581678095" sldId="334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3571482197" sldId="335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268152558" sldId="336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3296542071" sldId="337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3242050235" sldId="338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1062620325" sldId="339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3029488141" sldId="340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356019431" sldId="341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1439326127" sldId="342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3205283554" sldId="343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1840008974" sldId="344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2109522386" sldId="345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1248773131" sldId="346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1977337809" sldId="347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1094709358" sldId="851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1029543606" sldId="852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1493063890" sldId="853"/>
        </pc:sldMkLst>
      </pc:sldChg>
      <pc:sldChg chg="modTransition">
        <pc:chgData name="Maria Mihaltan" userId="04f493e6-fab7-42b0-906c-e6d38edfc210" providerId="ADAL" clId="{D4355101-E4EF-2E47-AAD8-BA96750D0BE1}" dt="2020-05-04T05:44:02.270" v="0"/>
        <pc:sldMkLst>
          <pc:docMk/>
          <pc:sldMk cId="4074512536" sldId="855"/>
        </pc:sldMkLst>
      </pc:sldChg>
    </pc:docChg>
  </pc:docChgLst>
  <pc:docChgLst>
    <pc:chgData name="Teodora Chetan" userId="0b7c1b75-fee0-4009-a042-a713c6188efa" providerId="ADAL" clId="{EB92D08E-17A2-2445-AE72-2E0E76DB3EAF}"/>
    <pc:docChg chg="addSld delSld modSld modSection">
      <pc:chgData name="Teodora Chetan" userId="0b7c1b75-fee0-4009-a042-a713c6188efa" providerId="ADAL" clId="{EB92D08E-17A2-2445-AE72-2E0E76DB3EAF}" dt="2020-05-25T12:37:53" v="20" actId="2696"/>
      <pc:docMkLst>
        <pc:docMk/>
      </pc:docMkLst>
      <pc:sldChg chg="addSp delSp modSp">
        <pc:chgData name="Teodora Chetan" userId="0b7c1b75-fee0-4009-a042-a713c6188efa" providerId="ADAL" clId="{EB92D08E-17A2-2445-AE72-2E0E76DB3EAF}" dt="2020-05-25T12:37:01.909" v="1"/>
        <pc:sldMkLst>
          <pc:docMk/>
          <pc:sldMk cId="0" sldId="256"/>
        </pc:sldMkLst>
        <pc:spChg chg="add del mod">
          <ac:chgData name="Teodora Chetan" userId="0b7c1b75-fee0-4009-a042-a713c6188efa" providerId="ADAL" clId="{EB92D08E-17A2-2445-AE72-2E0E76DB3EAF}" dt="2020-05-25T12:37:01.909" v="1"/>
          <ac:spMkLst>
            <pc:docMk/>
            <pc:sldMk cId="0" sldId="256"/>
            <ac:spMk id="2" creationId="{F0DB3E85-0C67-2940-BDC0-06B7E3040464}"/>
          </ac:spMkLst>
        </pc:spChg>
      </pc:sldChg>
      <pc:sldChg chg="del">
        <pc:chgData name="Teodora Chetan" userId="0b7c1b75-fee0-4009-a042-a713c6188efa" providerId="ADAL" clId="{EB92D08E-17A2-2445-AE72-2E0E76DB3EAF}" dt="2020-05-25T12:37:53" v="20" actId="2696"/>
        <pc:sldMkLst>
          <pc:docMk/>
          <pc:sldMk cId="0" sldId="269"/>
        </pc:sldMkLst>
      </pc:sldChg>
      <pc:sldChg chg="add">
        <pc:chgData name="Teodora Chetan" userId="0b7c1b75-fee0-4009-a042-a713c6188efa" providerId="ADAL" clId="{EB92D08E-17A2-2445-AE72-2E0E76DB3EAF}" dt="2020-05-25T12:37:08.654" v="2"/>
        <pc:sldMkLst>
          <pc:docMk/>
          <pc:sldMk cId="2781772258" sldId="856"/>
        </pc:sldMkLst>
      </pc:sldChg>
      <pc:sldChg chg="addSp modSp add">
        <pc:chgData name="Teodora Chetan" userId="0b7c1b75-fee0-4009-a042-a713c6188efa" providerId="ADAL" clId="{EB92D08E-17A2-2445-AE72-2E0E76DB3EAF}" dt="2020-05-25T12:37:47.546" v="19" actId="1036"/>
        <pc:sldMkLst>
          <pc:docMk/>
          <pc:sldMk cId="2955819700" sldId="857"/>
        </pc:sldMkLst>
        <pc:spChg chg="add mod">
          <ac:chgData name="Teodora Chetan" userId="0b7c1b75-fee0-4009-a042-a713c6188efa" providerId="ADAL" clId="{EB92D08E-17A2-2445-AE72-2E0E76DB3EAF}" dt="2020-05-25T12:37:47.546" v="19" actId="1036"/>
          <ac:spMkLst>
            <pc:docMk/>
            <pc:sldMk cId="2955819700" sldId="857"/>
            <ac:spMk id="98" creationId="{70865DFB-9242-054C-B9E7-55EBB7CAB298}"/>
          </ac:spMkLst>
        </pc:spChg>
        <pc:spChg chg="add mod">
          <ac:chgData name="Teodora Chetan" userId="0b7c1b75-fee0-4009-a042-a713c6188efa" providerId="ADAL" clId="{EB92D08E-17A2-2445-AE72-2E0E76DB3EAF}" dt="2020-05-25T12:37:47.546" v="19" actId="1036"/>
          <ac:spMkLst>
            <pc:docMk/>
            <pc:sldMk cId="2955819700" sldId="857"/>
            <ac:spMk id="99" creationId="{42A73AF7-CC7E-934B-BB6E-C6DC1A25FC51}"/>
          </ac:spMkLst>
        </pc:spChg>
        <pc:spChg chg="add mod">
          <ac:chgData name="Teodora Chetan" userId="0b7c1b75-fee0-4009-a042-a713c6188efa" providerId="ADAL" clId="{EB92D08E-17A2-2445-AE72-2E0E76DB3EAF}" dt="2020-05-25T12:37:47.546" v="19" actId="1036"/>
          <ac:spMkLst>
            <pc:docMk/>
            <pc:sldMk cId="2955819700" sldId="857"/>
            <ac:spMk id="104" creationId="{225ED205-B668-CB43-B7CE-E4B139955167}"/>
          </ac:spMkLst>
        </pc:spChg>
      </pc:sldChg>
    </pc:docChg>
  </pc:docChgLst>
  <pc:docChgLst>
    <pc:chgData name="Georgiana Larisa Vasile" userId="S::larisa.vasile@endava.com::af7e9201-0a63-476e-ad12-db0e5e27a169" providerId="AD" clId="Web-{5B9637ED-89C4-492D-BC09-446C4EA346BE}"/>
    <pc:docChg chg="modSld">
      <pc:chgData name="Georgiana Larisa Vasile" userId="S::larisa.vasile@endava.com::af7e9201-0a63-476e-ad12-db0e5e27a169" providerId="AD" clId="Web-{5B9637ED-89C4-492D-BC09-446C4EA346BE}" dt="2021-08-08T14:24:18.290" v="49" actId="20577"/>
      <pc:docMkLst>
        <pc:docMk/>
      </pc:docMkLst>
      <pc:sldChg chg="modSp">
        <pc:chgData name="Georgiana Larisa Vasile" userId="S::larisa.vasile@endava.com::af7e9201-0a63-476e-ad12-db0e5e27a169" providerId="AD" clId="Web-{5B9637ED-89C4-492D-BC09-446C4EA346BE}" dt="2021-08-08T14:23:22.069" v="26" actId="20577"/>
        <pc:sldMkLst>
          <pc:docMk/>
          <pc:sldMk cId="0" sldId="256"/>
        </pc:sldMkLst>
        <pc:spChg chg="mod">
          <ac:chgData name="Georgiana Larisa Vasile" userId="S::larisa.vasile@endava.com::af7e9201-0a63-476e-ad12-db0e5e27a169" providerId="AD" clId="Web-{5B9637ED-89C4-492D-BC09-446C4EA346BE}" dt="2021-08-08T14:23:22.069" v="26" actId="20577"/>
          <ac:spMkLst>
            <pc:docMk/>
            <pc:sldMk cId="0" sldId="256"/>
            <ac:spMk id="94" creationId="{00000000-0000-0000-0000-000000000000}"/>
          </ac:spMkLst>
        </pc:spChg>
        <pc:spChg chg="mod">
          <ac:chgData name="Georgiana Larisa Vasile" userId="S::larisa.vasile@endava.com::af7e9201-0a63-476e-ad12-db0e5e27a169" providerId="AD" clId="Web-{5B9637ED-89C4-492D-BC09-446C4EA346BE}" dt="2021-08-08T14:23:07.366" v="14" actId="20577"/>
          <ac:spMkLst>
            <pc:docMk/>
            <pc:sldMk cId="0" sldId="256"/>
            <ac:spMk id="95" creationId="{00000000-0000-0000-0000-000000000000}"/>
          </ac:spMkLst>
        </pc:spChg>
      </pc:sldChg>
      <pc:sldChg chg="modSp">
        <pc:chgData name="Georgiana Larisa Vasile" userId="S::larisa.vasile@endava.com::af7e9201-0a63-476e-ad12-db0e5e27a169" providerId="AD" clId="Web-{5B9637ED-89C4-492D-BC09-446C4EA346BE}" dt="2021-08-08T14:24:18.290" v="49" actId="20577"/>
        <pc:sldMkLst>
          <pc:docMk/>
          <pc:sldMk cId="0" sldId="258"/>
        </pc:sldMkLst>
        <pc:spChg chg="mod">
          <ac:chgData name="Georgiana Larisa Vasile" userId="S::larisa.vasile@endava.com::af7e9201-0a63-476e-ad12-db0e5e27a169" providerId="AD" clId="Web-{5B9637ED-89C4-492D-BC09-446C4EA346BE}" dt="2021-08-08T14:24:18.290" v="49" actId="20577"/>
          <ac:spMkLst>
            <pc:docMk/>
            <pc:sldMk cId="0" sldId="258"/>
            <ac:spMk id="109" creationId="{00000000-0000-0000-0000-000000000000}"/>
          </ac:spMkLst>
        </pc:spChg>
        <pc:spChg chg="mod">
          <ac:chgData name="Georgiana Larisa Vasile" userId="S::larisa.vasile@endava.com::af7e9201-0a63-476e-ad12-db0e5e27a169" providerId="AD" clId="Web-{5B9637ED-89C4-492D-BC09-446C4EA346BE}" dt="2021-08-08T14:24:11.149" v="38" actId="20577"/>
          <ac:spMkLst>
            <pc:docMk/>
            <pc:sldMk cId="0" sldId="258"/>
            <ac:spMk id="110" creationId="{00000000-0000-0000-0000-000000000000}"/>
          </ac:spMkLst>
        </pc:spChg>
      </pc:sldChg>
    </pc:docChg>
  </pc:docChgLst>
</pc:chgInfo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tif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" name="Shape 1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b="0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4" name="Shape 1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38704701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Old: if null else</a:t>
            </a:r>
          </a:p>
          <a:p>
            <a:r>
              <a:rPr lang="en-US" dirty="0"/>
              <a:t>Optional: </a:t>
            </a:r>
            <a:r>
              <a:rPr lang="en-US" dirty="0" err="1"/>
              <a:t>isPresent</a:t>
            </a:r>
            <a:r>
              <a:rPr lang="en-US" dirty="0"/>
              <a:t>()</a:t>
            </a:r>
          </a:p>
          <a:p>
            <a:r>
              <a:rPr lang="en-US" dirty="0"/>
              <a:t>	</a:t>
            </a:r>
            <a:r>
              <a:rPr lang="en-US" dirty="0" err="1"/>
              <a:t>ifPresent</a:t>
            </a:r>
            <a:r>
              <a:rPr lang="en-US" dirty="0"/>
              <a:t>()</a:t>
            </a:r>
          </a:p>
          <a:p>
            <a:r>
              <a:rPr lang="en-US" dirty="0"/>
              <a:t>	</a:t>
            </a:r>
            <a:r>
              <a:rPr lang="en-US" dirty="0" err="1"/>
              <a:t>orElse</a:t>
            </a:r>
            <a:r>
              <a:rPr lang="en-US" dirty="0"/>
              <a:t>()</a:t>
            </a:r>
          </a:p>
          <a:p>
            <a:r>
              <a:rPr lang="en-US" dirty="0"/>
              <a:t>	</a:t>
            </a:r>
            <a:r>
              <a:rPr lang="en-US" dirty="0" err="1"/>
              <a:t>orElseGet</a:t>
            </a:r>
            <a:r>
              <a:rPr lang="en-US" dirty="0"/>
              <a:t>()</a:t>
            </a:r>
          </a:p>
          <a:p>
            <a:r>
              <a:rPr lang="en-US" dirty="0"/>
              <a:t>	</a:t>
            </a:r>
            <a:r>
              <a:rPr lang="en-US" dirty="0" err="1"/>
              <a:t>orElseThrow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6471144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4" name="Shape 1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12651001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Examples:</a:t>
            </a:r>
          </a:p>
          <a:p>
            <a:r>
              <a:rPr lang="en-US" dirty="0"/>
              <a:t>	creation</a:t>
            </a:r>
          </a:p>
          <a:p>
            <a:r>
              <a:rPr lang="en-US" dirty="0"/>
              <a:t>	filter</a:t>
            </a:r>
          </a:p>
          <a:p>
            <a:r>
              <a:rPr lang="en-US" dirty="0"/>
              <a:t>	map</a:t>
            </a:r>
          </a:p>
          <a:p>
            <a:r>
              <a:rPr lang="en-US" dirty="0"/>
              <a:t>	count</a:t>
            </a:r>
          </a:p>
          <a:p>
            <a:r>
              <a:rPr lang="en-US" dirty="0"/>
              <a:t>	</a:t>
            </a:r>
            <a:r>
              <a:rPr lang="en-US" dirty="0" err="1"/>
              <a:t>anyMatch</a:t>
            </a:r>
            <a:endParaRPr lang="en-US" dirty="0"/>
          </a:p>
          <a:p>
            <a:r>
              <a:rPr lang="en-US" dirty="0"/>
              <a:t>	limit</a:t>
            </a:r>
          </a:p>
          <a:p>
            <a:r>
              <a:rPr lang="en-US" dirty="0"/>
              <a:t>	</a:t>
            </a:r>
            <a:r>
              <a:rPr lang="en-US" dirty="0" err="1"/>
              <a:t>flatMap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9888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4" name="Shape 1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22429704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2722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4" name="Shape 1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879892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4" name="Shape 1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3878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1155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4" name="Shape 1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40368179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6738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7880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0948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5170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0274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1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Shape 76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67" name="Shape 76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4" name="Shape 1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14999909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Shape 76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67" name="Shape 76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659011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4" name="Shape 1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b="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9327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4" name="Shape 1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41319701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29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8984" y="13081000"/>
            <a:ext cx="453332" cy="469900"/>
          </a:xfrm>
          <a:prstGeom prst="rect">
            <a:avLst/>
          </a:prstGeom>
        </p:spPr>
        <p:txBody>
          <a:bodyPr/>
          <a:lstStyle>
            <a:lvl1pPr algn="ctr">
              <a:defRPr sz="2400" b="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5B6A64-0381-AB42-A5D0-0BAF47E6E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244725"/>
            <a:ext cx="18288000" cy="47752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 and Footer -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0" name="Client Name  Presentation Title  -  1. Chapter Name"/>
          <p:cNvSpPr txBox="1">
            <a:spLocks noGrp="1"/>
          </p:cNvSpPr>
          <p:nvPr>
            <p:ph type="body" sz="quarter" idx="13"/>
          </p:nvPr>
        </p:nvSpPr>
        <p:spPr>
          <a:xfrm>
            <a:off x="1703286" y="213207"/>
            <a:ext cx="4894924" cy="384179"/>
          </a:xfrm>
          <a:prstGeom prst="rect">
            <a:avLst/>
          </a:prstGeom>
        </p:spPr>
        <p:txBody>
          <a:bodyPr wrap="none" lIns="71437" tIns="71437" rIns="71437" bIns="71437">
            <a:spAutoFit/>
          </a:bodyPr>
          <a:lstStyle/>
          <a:p>
            <a:pPr marL="0" indent="0">
              <a:buSzTx/>
              <a:buNone/>
              <a:defRPr sz="1600"/>
            </a:pPr>
            <a:r>
              <a:rPr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rPr>
              <a:t>Client Name  </a:t>
            </a:r>
            <a:r>
              <a:rPr>
                <a:solidFill>
                  <a:srgbClr val="FFFFFF"/>
                </a:solidFill>
              </a:rPr>
              <a:t>Presentation Title  -  </a:t>
            </a:r>
            <a:r>
              <a:rPr b="1">
                <a:solidFill>
                  <a:srgbClr val="DE411B"/>
                </a:solidFill>
                <a:latin typeface="+mn-lt"/>
                <a:ea typeface="+mn-ea"/>
                <a:cs typeface="+mn-cs"/>
                <a:sym typeface="Helvetica"/>
              </a:rPr>
              <a:t>1. Chapter Name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ooter -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9" name="Client name  //  presentation name  //  © Copyright 2020 Endava  //  Confidential and Proprietary  //  Version 1.0"/>
          <p:cNvSpPr txBox="1"/>
          <p:nvPr/>
        </p:nvSpPr>
        <p:spPr>
          <a:xfrm>
            <a:off x="674088" y="13300557"/>
            <a:ext cx="21322861" cy="320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defTabSz="821531">
              <a:defRPr sz="1200" b="0" spc="119">
                <a:solidFill>
                  <a:srgbClr val="929292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b="1" dirty="0">
                <a:latin typeface="+mn-lt"/>
                <a:ea typeface="+mn-ea"/>
                <a:cs typeface="+mn-cs"/>
                <a:sym typeface="Helvetica"/>
              </a:rPr>
              <a:t>Client name  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// </a:t>
            </a:r>
            <a:r>
              <a:rPr b="1"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presentation name  //  © Copyright 2020 </a:t>
            </a:r>
            <a:r>
              <a:rPr b="0" i="0" dirty="0" err="1">
                <a:latin typeface="Arial" panose="020B0604020202020204" pitchFamily="34" charset="0"/>
                <a:cs typeface="Arial" panose="020B0604020202020204" pitchFamily="34" charset="0"/>
              </a:rPr>
              <a:t>Endava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  //  Confidential and Proprietary  //  Version 1.0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5AB5CD-6A95-E04E-9BCC-26E9D9D1DD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607" y="13292245"/>
            <a:ext cx="430558" cy="320676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Header and Minimal Footer -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"/>
          <p:cNvSpPr/>
          <p:nvPr/>
        </p:nvSpPr>
        <p:spPr>
          <a:xfrm>
            <a:off x="1778000" y="-3175"/>
            <a:ext cx="413668" cy="48543"/>
          </a:xfrm>
          <a:prstGeom prst="rect">
            <a:avLst/>
          </a:prstGeom>
          <a:solidFill>
            <a:srgbClr val="DE411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cap="none" spc="0"/>
            </a:pPr>
            <a:endParaRPr/>
          </a:p>
        </p:txBody>
      </p:sp>
      <p:sp>
        <p:nvSpPr>
          <p:cNvPr id="6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9" name="Client Name  Presentation Title  -  1. Chapter Name"/>
          <p:cNvSpPr txBox="1"/>
          <p:nvPr/>
        </p:nvSpPr>
        <p:spPr>
          <a:xfrm>
            <a:off x="1703286" y="210051"/>
            <a:ext cx="4959690" cy="3904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lnSpc>
                <a:spcPct val="100000"/>
              </a:lnSpc>
              <a:spcBef>
                <a:spcPts val="3000"/>
              </a:spcBef>
              <a:defRPr sz="16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b="1" dirty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rPr>
              <a:t>Client Name  </a:t>
            </a:r>
            <a:r>
              <a:rPr b="0" i="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Title  -  </a:t>
            </a:r>
            <a:r>
              <a:rPr b="1" dirty="0">
                <a:solidFill>
                  <a:srgbClr val="DE411B"/>
                </a:solidFill>
                <a:latin typeface="+mn-lt"/>
                <a:ea typeface="+mn-ea"/>
                <a:cs typeface="+mn-cs"/>
                <a:sym typeface="Helvetica"/>
              </a:rPr>
              <a:t>1. Chapter Name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1A24C2-0663-FA45-9B66-5259AB40BFF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607" y="13292245"/>
            <a:ext cx="430558" cy="320676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Minimal Footer -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28CF83-0BCF-FB4F-A59E-E902A63447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607" y="13292245"/>
            <a:ext cx="430558" cy="320676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99652-873B-6043-8DB0-461CF8A81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RO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BF97BD-94D3-3944-ADD5-D3B1C3A23E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en-RO" smtClean="0"/>
              <a:t>‹#›</a:t>
            </a:fld>
            <a:endParaRPr lang="en-RO"/>
          </a:p>
        </p:txBody>
      </p:sp>
    </p:spTree>
    <p:extLst>
      <p:ext uri="{BB962C8B-B14F-4D97-AF65-F5344CB8AC3E}">
        <p14:creationId xmlns:p14="http://schemas.microsoft.com/office/powerpoint/2010/main" val="2697321429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12517181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1778000" y="-3175"/>
            <a:ext cx="413668" cy="48543"/>
          </a:xfrm>
          <a:prstGeom prst="rect">
            <a:avLst/>
          </a:prstGeom>
          <a:solidFill>
            <a:srgbClr val="DE411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cap="none" spc="0"/>
            </a:pPr>
            <a:endParaRPr/>
          </a:p>
        </p:txBody>
      </p:sp>
      <p:sp>
        <p:nvSpPr>
          <p:cNvPr id="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932923" y="13289446"/>
            <a:ext cx="340321" cy="3429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 defTabSz="825500">
              <a:lnSpc>
                <a:spcPct val="100000"/>
              </a:lnSpc>
              <a:defRPr sz="1600" cap="none" spc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Client name  //  presentation name  //  © Copyright 2020 Endava  //  Confidential and Proprietary  //  Version 1.0"/>
          <p:cNvSpPr txBox="1"/>
          <p:nvPr/>
        </p:nvSpPr>
        <p:spPr>
          <a:xfrm>
            <a:off x="674088" y="13300557"/>
            <a:ext cx="21322861" cy="320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defTabSz="821531">
              <a:defRPr sz="1200" b="0" spc="119">
                <a:solidFill>
                  <a:srgbClr val="929292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b="1" dirty="0">
                <a:latin typeface="+mn-lt"/>
                <a:ea typeface="+mn-ea"/>
                <a:cs typeface="+mn-cs"/>
                <a:sym typeface="Helvetica"/>
              </a:rPr>
              <a:t>Client name  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// </a:t>
            </a:r>
            <a:r>
              <a:rPr b="1"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presentation name  //  © Copyright 2020 </a:t>
            </a:r>
            <a:r>
              <a:rPr b="0" i="0" dirty="0" err="1">
                <a:latin typeface="Arial" panose="020B0604020202020204" pitchFamily="34" charset="0"/>
                <a:cs typeface="Arial" panose="020B0604020202020204" pitchFamily="34" charset="0"/>
              </a:rPr>
              <a:t>Endava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  //  Confidential and Proprietary  //  Version 1.0</a:t>
            </a:r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lang="en-GB" dirty="0"/>
              <a:t>Body level one</a:t>
            </a:r>
          </a:p>
          <a:p>
            <a:pPr lvl="1"/>
            <a:r>
              <a:rPr lang="en-GB" dirty="0"/>
              <a:t>Body level two</a:t>
            </a:r>
          </a:p>
          <a:p>
            <a:pPr lvl="2"/>
            <a:r>
              <a:rPr lang="en-GB" dirty="0"/>
              <a:t>Body level three</a:t>
            </a:r>
          </a:p>
          <a:p>
            <a:pPr lvl="3"/>
            <a:r>
              <a:rPr lang="en-GB" dirty="0"/>
              <a:t>Body level four</a:t>
            </a:r>
          </a:p>
          <a:p>
            <a:pPr lvl="4"/>
            <a:r>
              <a:rPr lang="en-GB" dirty="0"/>
              <a:t>Body level five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AD3690-743F-304B-BC3C-3FB1778AF882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97607" y="13292245"/>
            <a:ext cx="430558" cy="320676"/>
          </a:xfrm>
          <a:prstGeom prst="rect">
            <a:avLst/>
          </a:prstGeom>
        </p:spPr>
      </p:pic>
      <p:sp>
        <p:nvSpPr>
          <p:cNvPr id="11" name="Title Placeholder 10">
            <a:extLst>
              <a:ext uri="{FF2B5EF4-FFF2-40B4-BE49-F238E27FC236}">
                <a16:creationId xmlns:a16="http://schemas.microsoft.com/office/drawing/2014/main" id="{9A51FF35-04BE-EC4C-98ED-E33A427F3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RO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655" r:id="rId4"/>
    <p:sldLayoutId id="2147483657" r:id="rId5"/>
    <p:sldLayoutId id="2147483660" r:id="rId6"/>
    <p:sldLayoutId id="2147483661" r:id="rId7"/>
  </p:sldLayoutIdLst>
  <p:transition spd="med"/>
  <p:txStyles>
    <p:titleStyle>
      <a:lvl1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chemeClr val="bg2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264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1pPr>
      <a:lvl2pPr marL="899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2pPr>
      <a:lvl3pPr marL="1534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3pPr>
      <a:lvl4pPr marL="2169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4pPr>
      <a:lvl5pPr marL="2804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5pPr>
      <a:lvl6pPr marL="3439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4074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4709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5344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8.png"/><Relationship Id="rId4" Type="http://schemas.openxmlformats.org/officeDocument/2006/relationships/image" Target="../media/image17.sv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8.png"/><Relationship Id="rId4" Type="http://schemas.openxmlformats.org/officeDocument/2006/relationships/image" Target="../media/image3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Because presentation matters"/>
          <p:cNvSpPr txBox="1"/>
          <p:nvPr/>
        </p:nvSpPr>
        <p:spPr>
          <a:xfrm>
            <a:off x="3066033" y="10342865"/>
            <a:ext cx="14244132" cy="351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endParaRPr dirty="0"/>
          </a:p>
        </p:txBody>
      </p:sp>
      <p:sp>
        <p:nvSpPr>
          <p:cNvPr id="95" name="Endava Presentation…"/>
          <p:cNvSpPr txBox="1"/>
          <p:nvPr/>
        </p:nvSpPr>
        <p:spPr>
          <a:xfrm>
            <a:off x="2991170" y="8321138"/>
            <a:ext cx="14244132" cy="1518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spAutoFit/>
          </a:bodyPr>
          <a:lstStyle/>
          <a:p>
            <a:pPr>
              <a:lnSpc>
                <a:spcPct val="80000"/>
              </a:lnSpc>
              <a:defRPr sz="7000" cap="none" spc="-209"/>
            </a:pPr>
            <a:r>
              <a:rPr lang="en-US" sz="11500" dirty="0">
                <a:cs typeface="Arial"/>
              </a:rPr>
              <a:t>Modern Java</a:t>
            </a:r>
          </a:p>
        </p:txBody>
      </p:sp>
      <p:pic>
        <p:nvPicPr>
          <p:cNvPr id="9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824" y="6159545"/>
            <a:ext cx="2716610" cy="9143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F01D68-BA39-4FE5-8AFE-827C7CB0B632}"/>
              </a:ext>
            </a:extLst>
          </p:cNvPr>
          <p:cNvSpPr txBox="1"/>
          <p:nvPr/>
        </p:nvSpPr>
        <p:spPr>
          <a:xfrm>
            <a:off x="2444994" y="1289919"/>
            <a:ext cx="19494010" cy="125226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ctr" defTabSz="821531">
              <a:lnSpc>
                <a:spcPct val="100000"/>
              </a:lnSpc>
              <a:spcBef>
                <a:spcPts val="3000"/>
              </a:spcBef>
            </a:pPr>
            <a:r>
              <a:rPr lang="en-US" sz="7200" b="0" cap="none" spc="0" dirty="0"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Functional Interfaces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0B42D0-D6EF-4019-827D-D10FE59AE0F4}"/>
              </a:ext>
            </a:extLst>
          </p:cNvPr>
          <p:cNvSpPr txBox="1"/>
          <p:nvPr/>
        </p:nvSpPr>
        <p:spPr>
          <a:xfrm>
            <a:off x="4677508" y="4114800"/>
            <a:ext cx="17261496" cy="125226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36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Any interface with any number of methods, but with only one single abstract method is called a functional interface.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D6F1CD6-7D1C-4A05-BF4A-49C24CF286B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83137" y="4114799"/>
            <a:ext cx="1252266" cy="1252266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8A1DE6C2-DBFD-4AE4-94AF-78B6BC5DC7B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83137" y="5828512"/>
            <a:ext cx="1252266" cy="125226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B9F232C-F2A6-4321-92CB-B0EC76EFFC27}"/>
              </a:ext>
            </a:extLst>
          </p:cNvPr>
          <p:cNvSpPr txBox="1"/>
          <p:nvPr/>
        </p:nvSpPr>
        <p:spPr>
          <a:xfrm>
            <a:off x="4677508" y="5828513"/>
            <a:ext cx="17261496" cy="125226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36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We can use lambda expressions to instantiate them, avoiding anonymous class implementation.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71130FF1-7609-404C-82B7-067C62CEBA2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783137" y="7542225"/>
            <a:ext cx="1252266" cy="125226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3A247BE-BD34-441B-BA94-2CD929136457}"/>
              </a:ext>
            </a:extLst>
          </p:cNvPr>
          <p:cNvSpPr txBox="1"/>
          <p:nvPr/>
        </p:nvSpPr>
        <p:spPr>
          <a:xfrm>
            <a:off x="4677508" y="7542225"/>
            <a:ext cx="17261496" cy="1806263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36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Custom functional interfaces should be annotated with </a:t>
            </a:r>
            <a:r>
              <a:rPr lang="en-US" sz="3600" b="0" i="1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@FunctionalInterface</a:t>
            </a:r>
            <a:r>
              <a:rPr lang="en-US" sz="36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. This annotation is not mandatory; however, it forces the interface to have one abstract method.</a:t>
            </a:r>
          </a:p>
        </p:txBody>
      </p:sp>
    </p:spTree>
    <p:extLst>
      <p:ext uri="{BB962C8B-B14F-4D97-AF65-F5344CB8AC3E}">
        <p14:creationId xmlns:p14="http://schemas.microsoft.com/office/powerpoint/2010/main" val="3721018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F01D68-BA39-4FE5-8AFE-827C7CB0B632}"/>
              </a:ext>
            </a:extLst>
          </p:cNvPr>
          <p:cNvSpPr txBox="1"/>
          <p:nvPr/>
        </p:nvSpPr>
        <p:spPr>
          <a:xfrm>
            <a:off x="2444994" y="1289919"/>
            <a:ext cx="19494010" cy="125226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ctr" defTabSz="821531">
              <a:lnSpc>
                <a:spcPct val="100000"/>
              </a:lnSpc>
              <a:spcBef>
                <a:spcPts val="3000"/>
              </a:spcBef>
            </a:pPr>
            <a:r>
              <a:rPr lang="en-US" sz="7200" b="0" cap="none" spc="0" dirty="0">
                <a:solidFill>
                  <a:schemeClr val="bg2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Lambda Expressions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40460F-3FC9-4D50-84EB-4CB2A5279546}"/>
              </a:ext>
            </a:extLst>
          </p:cNvPr>
          <p:cNvSpPr txBox="1"/>
          <p:nvPr/>
        </p:nvSpPr>
        <p:spPr>
          <a:xfrm>
            <a:off x="2650881" y="3125614"/>
            <a:ext cx="6792058" cy="97526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5400" b="0" cap="none" spc="0" dirty="0">
                <a:solidFill>
                  <a:schemeClr val="bg2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What is a Lambda?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B39AF5-EFF2-4AE9-8DDA-7021AD0997D3}"/>
              </a:ext>
            </a:extLst>
          </p:cNvPr>
          <p:cNvSpPr txBox="1"/>
          <p:nvPr/>
        </p:nvSpPr>
        <p:spPr>
          <a:xfrm>
            <a:off x="1848536" y="4195416"/>
            <a:ext cx="14813280" cy="137537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4000" b="0" cap="none" spc="0" dirty="0">
                <a:solidFill>
                  <a:schemeClr val="bg2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A Lambda is an anonymous function which can also be passed/returned from a method, just like other objects.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8CE860-0D4F-49CB-B1A7-4BC6ABBC1346}"/>
              </a:ext>
            </a:extLst>
          </p:cNvPr>
          <p:cNvSpPr txBox="1"/>
          <p:nvPr/>
        </p:nvSpPr>
        <p:spPr>
          <a:xfrm>
            <a:off x="10653979" y="6248758"/>
            <a:ext cx="12242598" cy="97526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5400" b="0" cap="none" spc="0" dirty="0">
                <a:solidFill>
                  <a:schemeClr val="bg2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How do we use lambda expressions?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06FF74D-E793-48EA-8734-1B3C07070EEF}"/>
              </a:ext>
            </a:extLst>
          </p:cNvPr>
          <p:cNvSpPr txBox="1"/>
          <p:nvPr/>
        </p:nvSpPr>
        <p:spPr>
          <a:xfrm>
            <a:off x="9851634" y="7318560"/>
            <a:ext cx="13044942" cy="137537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4000" b="0" cap="none" spc="0" dirty="0">
                <a:solidFill>
                  <a:schemeClr val="bg2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Instead of providing the implementation through an anonymous class, we can simply provide the behavior.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F533D39-4A22-4742-86F1-192D6369CC58}"/>
              </a:ext>
            </a:extLst>
          </p:cNvPr>
          <p:cNvSpPr txBox="1"/>
          <p:nvPr/>
        </p:nvSpPr>
        <p:spPr>
          <a:xfrm>
            <a:off x="5206222" y="9371902"/>
            <a:ext cx="3420735" cy="97526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5400" b="0" cap="none" spc="0" dirty="0">
                <a:solidFill>
                  <a:schemeClr val="bg2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Syntax?</a:t>
            </a:r>
          </a:p>
        </p:txBody>
      </p:sp>
      <p:pic>
        <p:nvPicPr>
          <p:cNvPr id="6" name="Picture 5" descr="Graphical user interface, text, chat or text message&#10;&#10;Description automatically generated">
            <a:extLst>
              <a:ext uri="{FF2B5EF4-FFF2-40B4-BE49-F238E27FC236}">
                <a16:creationId xmlns:a16="http://schemas.microsoft.com/office/drawing/2014/main" id="{ECEA6BBF-6E2C-4905-BC70-FB614C088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0881" y="10441704"/>
            <a:ext cx="15449550" cy="2390775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8A95DDA7-4334-40F9-A2BE-92340809B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1635" y="6335219"/>
            <a:ext cx="802344" cy="802344"/>
          </a:xfrm>
          <a:prstGeom prst="rect">
            <a:avLst/>
          </a:prstGeom>
        </p:spPr>
      </p:pic>
      <p:pic>
        <p:nvPicPr>
          <p:cNvPr id="25" name="Picture 24" descr="Icon&#10;&#10;Description automatically generated">
            <a:extLst>
              <a:ext uri="{FF2B5EF4-FFF2-40B4-BE49-F238E27FC236}">
                <a16:creationId xmlns:a16="http://schemas.microsoft.com/office/drawing/2014/main" id="{B61B6D1E-9170-4E56-9575-67479E6F9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3878" y="9458363"/>
            <a:ext cx="802344" cy="802344"/>
          </a:xfrm>
          <a:prstGeom prst="rect">
            <a:avLst/>
          </a:prstGeom>
        </p:spPr>
      </p:pic>
      <p:pic>
        <p:nvPicPr>
          <p:cNvPr id="28" name="Picture 27" descr="Icon&#10;&#10;Description automatically generated">
            <a:extLst>
              <a:ext uri="{FF2B5EF4-FFF2-40B4-BE49-F238E27FC236}">
                <a16:creationId xmlns:a16="http://schemas.microsoft.com/office/drawing/2014/main" id="{6B822C98-340E-4CD0-AD2C-81491FC969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8537" y="3212075"/>
            <a:ext cx="802344" cy="802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71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23" grpId="0" animBg="1"/>
      <p:bldP spid="24" grpId="0" animBg="1"/>
      <p:bldP spid="2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F01D68-BA39-4FE5-8AFE-827C7CB0B632}"/>
              </a:ext>
            </a:extLst>
          </p:cNvPr>
          <p:cNvSpPr txBox="1"/>
          <p:nvPr/>
        </p:nvSpPr>
        <p:spPr>
          <a:xfrm>
            <a:off x="2444994" y="1289919"/>
            <a:ext cx="19494010" cy="125226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ctr" defTabSz="821531">
              <a:lnSpc>
                <a:spcPct val="100000"/>
              </a:lnSpc>
              <a:spcBef>
                <a:spcPts val="3000"/>
              </a:spcBef>
            </a:pPr>
            <a:r>
              <a:rPr lang="en-US" sz="7200" b="0" cap="none" spc="0" dirty="0">
                <a:solidFill>
                  <a:srgbClr val="DE411B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Comparison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8D64ED8-06D7-454B-9F7B-C97BBB10D26A}"/>
              </a:ext>
            </a:extLst>
          </p:cNvPr>
          <p:cNvCxnSpPr>
            <a:cxnSpLocks/>
          </p:cNvCxnSpPr>
          <p:nvPr/>
        </p:nvCxnSpPr>
        <p:spPr>
          <a:xfrm>
            <a:off x="12191999" y="4009292"/>
            <a:ext cx="0" cy="6981093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9" name="Picture 18" descr="Text&#10;&#10;Description automatically generated">
            <a:extLst>
              <a:ext uri="{FF2B5EF4-FFF2-40B4-BE49-F238E27FC236}">
                <a16:creationId xmlns:a16="http://schemas.microsoft.com/office/drawing/2014/main" id="{610F04C1-F058-4F11-9020-397DE92126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152" y="6102227"/>
            <a:ext cx="9033743" cy="3144657"/>
          </a:xfrm>
          <a:prstGeom prst="rect">
            <a:avLst/>
          </a:prstGeom>
        </p:spPr>
      </p:pic>
      <p:pic>
        <p:nvPicPr>
          <p:cNvPr id="21" name="Picture 20" descr="Text&#10;&#10;Description automatically generated">
            <a:extLst>
              <a:ext uri="{FF2B5EF4-FFF2-40B4-BE49-F238E27FC236}">
                <a16:creationId xmlns:a16="http://schemas.microsoft.com/office/drawing/2014/main" id="{61950B01-9641-4FFD-A7BE-8794F4A260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1" y="6102227"/>
            <a:ext cx="9590953" cy="1348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955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F01D68-BA39-4FE5-8AFE-827C7CB0B632}"/>
              </a:ext>
            </a:extLst>
          </p:cNvPr>
          <p:cNvSpPr txBox="1"/>
          <p:nvPr/>
        </p:nvSpPr>
        <p:spPr>
          <a:xfrm>
            <a:off x="2444994" y="1289919"/>
            <a:ext cx="19494010" cy="125226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ctr" defTabSz="821531">
              <a:lnSpc>
                <a:spcPct val="100000"/>
              </a:lnSpc>
              <a:spcBef>
                <a:spcPts val="3000"/>
              </a:spcBef>
            </a:pPr>
            <a:r>
              <a:rPr lang="en-US" sz="7200" b="0" cap="none" spc="0" dirty="0"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Examples of Functional Interfaces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5B2DF23-864B-458C-B7BB-9EAD74877F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5618287"/>
              </p:ext>
            </p:extLst>
          </p:nvPr>
        </p:nvGraphicFramePr>
        <p:xfrm>
          <a:off x="4063999" y="2976282"/>
          <a:ext cx="16256000" cy="8988615"/>
        </p:xfrm>
        <a:graphic>
          <a:graphicData uri="http://schemas.openxmlformats.org/drawingml/2006/table">
            <a:tbl>
              <a:tblPr firstRow="1" bandRow="1">
                <a:tableStyleId>{C7B018BB-80A7-4F77-B60F-C8B233D01FF8}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3527118521"/>
                    </a:ext>
                  </a:extLst>
                </a:gridCol>
                <a:gridCol w="8128000">
                  <a:extLst>
                    <a:ext uri="{9D8B030D-6E8A-4147-A177-3AD203B41FA5}">
                      <a16:colId xmlns:a16="http://schemas.microsoft.com/office/drawing/2014/main" val="2673614246"/>
                    </a:ext>
                  </a:extLst>
                </a:gridCol>
              </a:tblGrid>
              <a:tr h="1230159">
                <a:tc>
                  <a:txBody>
                    <a:bodyPr/>
                    <a:lstStyle/>
                    <a:p>
                      <a:pPr algn="ctr"/>
                      <a:r>
                        <a:rPr lang="en-US" sz="5400" b="0" dirty="0">
                          <a:solidFill>
                            <a:srgbClr val="FFFFFF"/>
                          </a:solidFill>
                        </a:rPr>
                        <a:t>Name</a:t>
                      </a:r>
                    </a:p>
                  </a:txBody>
                  <a:tcPr anchor="ctr">
                    <a:solidFill>
                      <a:srgbClr val="DE411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5400" b="0" dirty="0">
                          <a:solidFill>
                            <a:srgbClr val="FFFFFF"/>
                          </a:solidFill>
                        </a:rPr>
                        <a:t>Method</a:t>
                      </a:r>
                    </a:p>
                  </a:txBody>
                  <a:tcPr anchor="ctr">
                    <a:solidFill>
                      <a:srgbClr val="DE411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2419398"/>
                  </a:ext>
                </a:extLst>
              </a:tr>
              <a:tr h="96980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rgbClr val="2B2B2B"/>
                          </a:solidFill>
                        </a:rPr>
                        <a:t>Function&lt;T,R&gt;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rgbClr val="2B2B2B"/>
                          </a:solidFill>
                        </a:rPr>
                        <a:t>R apply(T 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506674"/>
                  </a:ext>
                </a:extLst>
              </a:tr>
              <a:tr h="96980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 err="1">
                          <a:solidFill>
                            <a:srgbClr val="2B2B2B"/>
                          </a:solidFill>
                        </a:rPr>
                        <a:t>BiFunction</a:t>
                      </a:r>
                      <a:r>
                        <a:rPr lang="en-US" sz="3600" b="0" dirty="0">
                          <a:solidFill>
                            <a:srgbClr val="2B2B2B"/>
                          </a:solidFill>
                        </a:rPr>
                        <a:t>&lt;T,U,R&gt;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rgbClr val="2B2B2B"/>
                          </a:solidFill>
                        </a:rPr>
                        <a:t>R apply(T </a:t>
                      </a:r>
                      <a:r>
                        <a:rPr lang="en-US" sz="3600" b="0" dirty="0" err="1">
                          <a:solidFill>
                            <a:srgbClr val="2B2B2B"/>
                          </a:solidFill>
                        </a:rPr>
                        <a:t>t</a:t>
                      </a:r>
                      <a:r>
                        <a:rPr lang="en-US" sz="3600" b="0" dirty="0">
                          <a:solidFill>
                            <a:srgbClr val="2B2B2B"/>
                          </a:solidFill>
                        </a:rPr>
                        <a:t>, U u)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0654161"/>
                  </a:ext>
                </a:extLst>
              </a:tr>
              <a:tr h="96980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rgbClr val="2B2B2B"/>
                          </a:solidFill>
                        </a:rPr>
                        <a:t>Consumer&lt;T&gt;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rgbClr val="2B2B2B"/>
                          </a:solidFill>
                        </a:rPr>
                        <a:t>void accept(T 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614383"/>
                  </a:ext>
                </a:extLst>
              </a:tr>
              <a:tr h="96980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rgbClr val="2B2B2B"/>
                          </a:solidFill>
                        </a:rPr>
                        <a:t>Predicate&lt;T&gt;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 err="1">
                          <a:solidFill>
                            <a:srgbClr val="2B2B2B"/>
                          </a:solidFill>
                        </a:rPr>
                        <a:t>boolean</a:t>
                      </a:r>
                      <a:r>
                        <a:rPr lang="en-US" sz="3600" b="0" dirty="0">
                          <a:solidFill>
                            <a:srgbClr val="2B2B2B"/>
                          </a:solidFill>
                        </a:rPr>
                        <a:t> test(T 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3911468"/>
                  </a:ext>
                </a:extLst>
              </a:tr>
              <a:tr h="96980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rgbClr val="2B2B2B"/>
                          </a:solidFill>
                        </a:rPr>
                        <a:t>Supplier&lt;T&gt;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rgbClr val="2B2B2B"/>
                          </a:solidFill>
                        </a:rPr>
                        <a:t>T get()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2481866"/>
                  </a:ext>
                </a:extLst>
              </a:tr>
              <a:tr h="96980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rgbClr val="2B2B2B"/>
                          </a:solidFill>
                        </a:rPr>
                        <a:t>Comparator&lt;T&gt;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rgbClr val="2B2B2B"/>
                          </a:solidFill>
                        </a:rPr>
                        <a:t>int compare(T o1, T o2)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6946640"/>
                  </a:ext>
                </a:extLst>
              </a:tr>
              <a:tr h="96980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rgbClr val="2B2B2B"/>
                          </a:solidFill>
                        </a:rPr>
                        <a:t>Runnable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rgbClr val="2B2B2B"/>
                          </a:solidFill>
                        </a:rPr>
                        <a:t>void run()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641782"/>
                  </a:ext>
                </a:extLst>
              </a:tr>
              <a:tr h="96980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rgbClr val="2B2B2B"/>
                          </a:solidFill>
                        </a:rPr>
                        <a:t>Callable&lt;V&gt;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rgbClr val="2B2B2B"/>
                          </a:solidFill>
                        </a:rPr>
                        <a:t>V call()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69381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2716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Image" descr="Image"/>
          <p:cNvPicPr>
            <a:picLocks noChangeAspect="1"/>
          </p:cNvPicPr>
          <p:nvPr/>
        </p:nvPicPr>
        <p:blipFill rotWithShape="1">
          <a:blip r:embed="rId3"/>
          <a:srcRect b="3542"/>
          <a:stretch/>
        </p:blipFill>
        <p:spPr>
          <a:xfrm>
            <a:off x="0" y="0"/>
            <a:ext cx="24384000" cy="13230225"/>
          </a:xfrm>
          <a:prstGeom prst="rect">
            <a:avLst/>
          </a:prstGeom>
          <a:ln w="12700">
            <a:miter lim="400000"/>
          </a:ln>
        </p:spPr>
      </p:pic>
      <p:sp>
        <p:nvSpPr>
          <p:cNvPr id="108" name="1"/>
          <p:cNvSpPr/>
          <p:nvPr/>
        </p:nvSpPr>
        <p:spPr>
          <a:xfrm>
            <a:off x="3149600" y="6715165"/>
            <a:ext cx="1270000" cy="1270001"/>
          </a:xfrm>
          <a:prstGeom prst="rect">
            <a:avLst/>
          </a:prstGeom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 defTabSz="825500">
              <a:lnSpc>
                <a:spcPct val="100000"/>
              </a:lnSpc>
              <a:defRPr sz="3200" cap="none" spc="0">
                <a:solidFill>
                  <a:srgbClr val="DE411B"/>
                </a:solidFill>
              </a:defRPr>
            </a:lvl1pPr>
          </a:lstStyle>
          <a:p>
            <a:r>
              <a:rPr lang="en-US" dirty="0"/>
              <a:t>5</a:t>
            </a:r>
            <a:endParaRPr dirty="0"/>
          </a:p>
        </p:txBody>
      </p:sp>
      <p:sp>
        <p:nvSpPr>
          <p:cNvPr id="110" name="General template…"/>
          <p:cNvSpPr txBox="1"/>
          <p:nvPr/>
        </p:nvSpPr>
        <p:spPr>
          <a:xfrm>
            <a:off x="3016570" y="9726175"/>
            <a:ext cx="14244132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80000"/>
              </a:lnSpc>
              <a:defRPr sz="7000" cap="none" spc="-209"/>
            </a:pPr>
            <a:r>
              <a:rPr lang="en-US" dirty="0">
                <a:cs typeface="Arial"/>
              </a:rPr>
              <a:t>Optional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1965D8F5-C135-C243-816E-E832859A175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4004658" y="13289446"/>
            <a:ext cx="268586" cy="3841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rPr/>
              <a:t>14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30044093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F01D68-BA39-4FE5-8AFE-827C7CB0B632}"/>
              </a:ext>
            </a:extLst>
          </p:cNvPr>
          <p:cNvSpPr txBox="1"/>
          <p:nvPr/>
        </p:nvSpPr>
        <p:spPr>
          <a:xfrm>
            <a:off x="2444994" y="1289919"/>
            <a:ext cx="19494010" cy="125226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ctr" defTabSz="821531">
              <a:lnSpc>
                <a:spcPct val="100000"/>
              </a:lnSpc>
              <a:spcBef>
                <a:spcPts val="3000"/>
              </a:spcBef>
            </a:pPr>
            <a:r>
              <a:rPr lang="en-US" sz="72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Optional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983FFB-5198-4844-B1E7-B94825675FE7}"/>
              </a:ext>
            </a:extLst>
          </p:cNvPr>
          <p:cNvSpPr txBox="1"/>
          <p:nvPr/>
        </p:nvSpPr>
        <p:spPr>
          <a:xfrm>
            <a:off x="3747247" y="3585883"/>
            <a:ext cx="19076894" cy="1806263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5400" b="0" i="1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Optional&lt;T&gt;</a:t>
            </a:r>
            <a:r>
              <a:rPr lang="en-US" sz="54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 is a generic type of class, wrapping a variable which can be null.</a:t>
            </a:r>
            <a:endParaRPr lang="en-US" sz="5400" b="0" i="1" cap="none" spc="0" dirty="0">
              <a:solidFill>
                <a:schemeClr val="bg1"/>
              </a:solidFill>
              <a:latin typeface="Arial (Body)"/>
              <a:ea typeface="Helvetica Light"/>
              <a:cs typeface="Arial" panose="020B0604020202020204" pitchFamily="34" charset="0"/>
              <a:sym typeface="Helvetica Light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09B2F20A-7357-4AA7-8F2F-5784A71B41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40984" y="3585882"/>
            <a:ext cx="1806263" cy="18062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29DB9C-909F-448D-8E96-92C68D9256AC}"/>
              </a:ext>
            </a:extLst>
          </p:cNvPr>
          <p:cNvSpPr txBox="1"/>
          <p:nvPr/>
        </p:nvSpPr>
        <p:spPr>
          <a:xfrm>
            <a:off x="2444994" y="6858000"/>
            <a:ext cx="19076894" cy="4607029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48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Avoids throwing </a:t>
            </a:r>
            <a:r>
              <a:rPr lang="en-US" sz="4800" b="0" i="1" cap="none" spc="0" dirty="0" err="1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NullPointerException</a:t>
            </a:r>
            <a:r>
              <a:rPr lang="en-US" sz="48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, while offering the possibility to execute some predefined actions instead.</a:t>
            </a:r>
          </a:p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48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Using </a:t>
            </a:r>
            <a:r>
              <a:rPr lang="en-US" sz="4800" b="0" i="1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Optional </a:t>
            </a:r>
            <a:r>
              <a:rPr lang="en-US" sz="48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reduces boilerplate code.</a:t>
            </a:r>
          </a:p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48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Beside handling null, </a:t>
            </a:r>
            <a:r>
              <a:rPr lang="en-US" sz="4800" b="0" i="1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Optional</a:t>
            </a:r>
            <a:r>
              <a:rPr lang="en-US" sz="48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 also provides methods for filtering, mapping and getting the value.</a:t>
            </a:r>
          </a:p>
        </p:txBody>
      </p:sp>
    </p:spTree>
    <p:extLst>
      <p:ext uri="{BB962C8B-B14F-4D97-AF65-F5344CB8AC3E}">
        <p14:creationId xmlns:p14="http://schemas.microsoft.com/office/powerpoint/2010/main" val="49972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Image" descr="Image"/>
          <p:cNvPicPr>
            <a:picLocks noChangeAspect="1"/>
          </p:cNvPicPr>
          <p:nvPr/>
        </p:nvPicPr>
        <p:blipFill rotWithShape="1">
          <a:blip r:embed="rId3"/>
          <a:srcRect b="3542"/>
          <a:stretch/>
        </p:blipFill>
        <p:spPr>
          <a:xfrm>
            <a:off x="-110756" y="0"/>
            <a:ext cx="24384000" cy="13230225"/>
          </a:xfrm>
          <a:prstGeom prst="rect">
            <a:avLst/>
          </a:prstGeom>
          <a:ln w="12700">
            <a:miter lim="400000"/>
          </a:ln>
        </p:spPr>
      </p:pic>
      <p:sp>
        <p:nvSpPr>
          <p:cNvPr id="108" name="1"/>
          <p:cNvSpPr/>
          <p:nvPr/>
        </p:nvSpPr>
        <p:spPr>
          <a:xfrm>
            <a:off x="3149600" y="6715165"/>
            <a:ext cx="1270000" cy="1270001"/>
          </a:xfrm>
          <a:prstGeom prst="rect">
            <a:avLst/>
          </a:prstGeom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 defTabSz="825500">
              <a:lnSpc>
                <a:spcPct val="100000"/>
              </a:lnSpc>
              <a:defRPr sz="3200" cap="none" spc="0">
                <a:solidFill>
                  <a:srgbClr val="DE411B"/>
                </a:solidFill>
              </a:defRPr>
            </a:lvl1pPr>
          </a:lstStyle>
          <a:p>
            <a:r>
              <a:rPr lang="en-US" dirty="0"/>
              <a:t>6</a:t>
            </a:r>
            <a:endParaRPr dirty="0"/>
          </a:p>
        </p:txBody>
      </p:sp>
      <p:sp>
        <p:nvSpPr>
          <p:cNvPr id="110" name="General template…"/>
          <p:cNvSpPr txBox="1"/>
          <p:nvPr/>
        </p:nvSpPr>
        <p:spPr>
          <a:xfrm>
            <a:off x="3016570" y="9726175"/>
            <a:ext cx="19557680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lnSpc>
                <a:spcPct val="80000"/>
              </a:lnSpc>
              <a:defRPr sz="7000" cap="none" spc="-209"/>
            </a:pPr>
            <a:r>
              <a:rPr lang="en-US" dirty="0">
                <a:cs typeface="Arial"/>
              </a:rPr>
              <a:t>Stream API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1965D8F5-C135-C243-816E-E832859A175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4004658" y="13289446"/>
            <a:ext cx="268586" cy="3841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rPr/>
              <a:t>16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0673266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B4EF23F-3F82-420D-86CF-F9912E15B2B7}"/>
              </a:ext>
            </a:extLst>
          </p:cNvPr>
          <p:cNvSpPr txBox="1"/>
          <p:nvPr/>
        </p:nvSpPr>
        <p:spPr>
          <a:xfrm>
            <a:off x="2831120" y="3324020"/>
            <a:ext cx="18721756" cy="149848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4400" b="0" cap="none" spc="0" dirty="0"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A stream is a sequence of elements on which we can perform intermediate operations until we get the desired result after a terminal operation. </a:t>
            </a:r>
          </a:p>
        </p:txBody>
      </p:sp>
      <p:pic>
        <p:nvPicPr>
          <p:cNvPr id="14" name="Picture 13" descr="A picture containing diagram&#10;&#10;Description automatically generated">
            <a:extLst>
              <a:ext uri="{FF2B5EF4-FFF2-40B4-BE49-F238E27FC236}">
                <a16:creationId xmlns:a16="http://schemas.microsoft.com/office/drawing/2014/main" id="{B33EE0EB-0F6D-4C35-BBCD-B5AD79053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543" y="5032023"/>
            <a:ext cx="21110910" cy="7448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442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B4EF23F-3F82-420D-86CF-F9912E15B2B7}"/>
              </a:ext>
            </a:extLst>
          </p:cNvPr>
          <p:cNvSpPr txBox="1"/>
          <p:nvPr/>
        </p:nvSpPr>
        <p:spPr>
          <a:xfrm>
            <a:off x="2514598" y="4008646"/>
            <a:ext cx="19354801" cy="6422911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marL="571500" indent="-571500" algn="l" defTabSz="821531">
              <a:lnSpc>
                <a:spcPct val="100000"/>
              </a:lnSpc>
              <a:spcBef>
                <a:spcPts val="3000"/>
              </a:spcBef>
              <a:buClr>
                <a:srgbClr val="DE411B"/>
              </a:buClr>
              <a:buFont typeface="Wingdings" panose="05000000000000000000" pitchFamily="2" charset="2"/>
              <a:buChar char="Ø"/>
            </a:pPr>
            <a:r>
              <a:rPr lang="en-US" sz="44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Streams can be created from different sources – e.g. arrays or collections.</a:t>
            </a:r>
          </a:p>
          <a:p>
            <a:pPr marL="571500" indent="-571500" algn="l" defTabSz="821531">
              <a:lnSpc>
                <a:spcPct val="100000"/>
              </a:lnSpc>
              <a:spcBef>
                <a:spcPts val="3000"/>
              </a:spcBef>
              <a:buClr>
                <a:srgbClr val="DE411B"/>
              </a:buClr>
              <a:buFont typeface="Wingdings" panose="05000000000000000000" pitchFamily="2" charset="2"/>
              <a:buChar char="Ø"/>
            </a:pPr>
            <a:r>
              <a:rPr lang="en-US" sz="44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Most intermediate operations use functional interfaces</a:t>
            </a:r>
          </a:p>
          <a:p>
            <a:pPr marL="571500" indent="-571500" algn="l" defTabSz="821531">
              <a:lnSpc>
                <a:spcPct val="100000"/>
              </a:lnSpc>
              <a:spcBef>
                <a:spcPts val="3000"/>
              </a:spcBef>
              <a:buClr>
                <a:srgbClr val="DE411B"/>
              </a:buClr>
              <a:buFont typeface="Wingdings" panose="05000000000000000000" pitchFamily="2" charset="2"/>
              <a:buChar char="Ø"/>
            </a:pPr>
            <a:r>
              <a:rPr lang="en-US" sz="44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Stream API provides support for a lot of operations, such as filtering, mapping, iterating, matching, reducing and collecting.</a:t>
            </a:r>
          </a:p>
          <a:p>
            <a:pPr marL="571500" indent="-571500" algn="l" defTabSz="821531">
              <a:lnSpc>
                <a:spcPct val="100000"/>
              </a:lnSpc>
              <a:spcBef>
                <a:spcPts val="3000"/>
              </a:spcBef>
              <a:buClr>
                <a:srgbClr val="DE411B"/>
              </a:buClr>
              <a:buFont typeface="Wingdings" panose="05000000000000000000" pitchFamily="2" charset="2"/>
              <a:buChar char="Ø"/>
            </a:pPr>
            <a:r>
              <a:rPr lang="en-US" sz="44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Streams can get very complex.</a:t>
            </a:r>
          </a:p>
          <a:p>
            <a:pPr marL="571500" indent="-571500" algn="l" defTabSz="821531">
              <a:lnSpc>
                <a:spcPct val="100000"/>
              </a:lnSpc>
              <a:spcBef>
                <a:spcPts val="3000"/>
              </a:spcBef>
              <a:buClr>
                <a:srgbClr val="DE411B"/>
              </a:buClr>
              <a:buFont typeface="Wingdings" panose="05000000000000000000" pitchFamily="2" charset="2"/>
              <a:buChar char="Ø"/>
            </a:pPr>
            <a:r>
              <a:rPr lang="en-US" sz="44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Sequential streams are no faster than loops. Parallel streams, however, might improve performance.</a:t>
            </a:r>
          </a:p>
        </p:txBody>
      </p:sp>
    </p:spTree>
    <p:extLst>
      <p:ext uri="{BB962C8B-B14F-4D97-AF65-F5344CB8AC3E}">
        <p14:creationId xmlns:p14="http://schemas.microsoft.com/office/powerpoint/2010/main" val="367428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Image" descr="Image"/>
          <p:cNvPicPr>
            <a:picLocks noChangeAspect="1"/>
          </p:cNvPicPr>
          <p:nvPr/>
        </p:nvPicPr>
        <p:blipFill rotWithShape="1">
          <a:blip r:embed="rId3"/>
          <a:srcRect b="3542"/>
          <a:stretch/>
        </p:blipFill>
        <p:spPr>
          <a:xfrm>
            <a:off x="0" y="0"/>
            <a:ext cx="24384000" cy="13230225"/>
          </a:xfrm>
          <a:prstGeom prst="rect">
            <a:avLst/>
          </a:prstGeom>
          <a:ln w="12700">
            <a:miter lim="400000"/>
          </a:ln>
        </p:spPr>
      </p:pic>
      <p:sp>
        <p:nvSpPr>
          <p:cNvPr id="108" name="1"/>
          <p:cNvSpPr/>
          <p:nvPr/>
        </p:nvSpPr>
        <p:spPr>
          <a:xfrm>
            <a:off x="3149600" y="6715165"/>
            <a:ext cx="1270000" cy="1270001"/>
          </a:xfrm>
          <a:prstGeom prst="rect">
            <a:avLst/>
          </a:prstGeom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 defTabSz="825500">
              <a:lnSpc>
                <a:spcPct val="100000"/>
              </a:lnSpc>
              <a:defRPr sz="3200" cap="none" spc="0">
                <a:solidFill>
                  <a:srgbClr val="DE411B"/>
                </a:solidFill>
              </a:defRPr>
            </a:lvl1pPr>
          </a:lstStyle>
          <a:p>
            <a:r>
              <a:rPr lang="en-US" dirty="0"/>
              <a:t>7</a:t>
            </a:r>
            <a:endParaRPr dirty="0"/>
          </a:p>
        </p:txBody>
      </p:sp>
      <p:sp>
        <p:nvSpPr>
          <p:cNvPr id="110" name="General template…"/>
          <p:cNvSpPr txBox="1"/>
          <p:nvPr/>
        </p:nvSpPr>
        <p:spPr>
          <a:xfrm>
            <a:off x="3016570" y="9726175"/>
            <a:ext cx="19557680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lnSpc>
                <a:spcPct val="80000"/>
              </a:lnSpc>
              <a:defRPr sz="7000" cap="none" spc="-209"/>
            </a:pPr>
            <a:r>
              <a:rPr lang="en-US" dirty="0">
                <a:cs typeface="Arial"/>
              </a:rPr>
              <a:t>Method reference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1965D8F5-C135-C243-816E-E832859A175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4004658" y="13289446"/>
            <a:ext cx="268586" cy="3841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rPr/>
              <a:t>19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955115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4004658" y="13289446"/>
            <a:ext cx="268586" cy="3841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rPr/>
              <a:t>2</a:t>
            </a:fld>
            <a:endParaRPr dirty="0"/>
          </a:p>
        </p:txBody>
      </p:sp>
      <p:sp>
        <p:nvSpPr>
          <p:cNvPr id="101" name="Agenda"/>
          <p:cNvSpPr txBox="1"/>
          <p:nvPr/>
        </p:nvSpPr>
        <p:spPr>
          <a:xfrm>
            <a:off x="3044700" y="3792734"/>
            <a:ext cx="4424634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80000"/>
              </a:lnSpc>
              <a:defRPr sz="7000" cap="none" spc="-209"/>
            </a:lvl1pPr>
          </a:lstStyle>
          <a:p>
            <a:r>
              <a:rPr dirty="0"/>
              <a:t>Agenda</a:t>
            </a:r>
          </a:p>
        </p:txBody>
      </p:sp>
      <p:sp>
        <p:nvSpPr>
          <p:cNvPr id="102" name="general template guidance…"/>
          <p:cNvSpPr txBox="1"/>
          <p:nvPr/>
        </p:nvSpPr>
        <p:spPr>
          <a:xfrm>
            <a:off x="3044700" y="5516081"/>
            <a:ext cx="11700000" cy="50856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b">
            <a:spAutoFit/>
          </a:bodyPr>
          <a:lstStyle/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2800" dirty="0" err="1"/>
              <a:t>Structura</a:t>
            </a:r>
            <a:r>
              <a:rPr lang="en-US" sz="2800" dirty="0"/>
              <a:t> </a:t>
            </a:r>
            <a:r>
              <a:rPr lang="en-US" sz="2800" dirty="0" err="1"/>
              <a:t>cursului</a:t>
            </a:r>
            <a:r>
              <a:rPr lang="en-US" sz="2800" dirty="0"/>
              <a:t> </a:t>
            </a:r>
            <a:r>
              <a:rPr lang="en-US" sz="2800" dirty="0" err="1"/>
              <a:t>si</a:t>
            </a:r>
            <a:r>
              <a:rPr lang="en-US" sz="2800" dirty="0"/>
              <a:t> </a:t>
            </a:r>
            <a:r>
              <a:rPr lang="en-US" sz="2800" dirty="0" err="1"/>
              <a:t>notare</a:t>
            </a:r>
            <a:endParaRPr lang="en-US" sz="2800" dirty="0"/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2800" dirty="0"/>
              <a:t>Roadmap (LTS vs </a:t>
            </a:r>
            <a:r>
              <a:rPr lang="en-US" sz="2800" dirty="0" err="1"/>
              <a:t>sts</a:t>
            </a:r>
            <a:r>
              <a:rPr lang="en-US" sz="2800" dirty="0"/>
              <a:t>)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2800" dirty="0"/>
              <a:t>Interface default and static methods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2800" dirty="0"/>
              <a:t>Functional interfaces &amp; Lambda expressions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2800" dirty="0"/>
              <a:t>optional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2800" dirty="0"/>
              <a:t>Stream </a:t>
            </a:r>
            <a:r>
              <a:rPr lang="en-US" sz="2800" dirty="0" err="1"/>
              <a:t>api</a:t>
            </a:r>
            <a:endParaRPr lang="en-US" sz="2800" dirty="0"/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2800" dirty="0"/>
              <a:t>Method reference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2800" dirty="0"/>
              <a:t>New date </a:t>
            </a:r>
            <a:r>
              <a:rPr lang="en-US" sz="2800" dirty="0" err="1"/>
              <a:t>api</a:t>
            </a:r>
            <a:endParaRPr lang="en-US" sz="2800" dirty="0"/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2800" dirty="0"/>
              <a:t>Java 9 to 17</a:t>
            </a:r>
          </a:p>
        </p:txBody>
      </p:sp>
      <p:pic>
        <p:nvPicPr>
          <p:cNvPr id="10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4589" y="2797130"/>
            <a:ext cx="828787" cy="6188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F01D68-BA39-4FE5-8AFE-827C7CB0B632}"/>
              </a:ext>
            </a:extLst>
          </p:cNvPr>
          <p:cNvSpPr txBox="1"/>
          <p:nvPr/>
        </p:nvSpPr>
        <p:spPr>
          <a:xfrm>
            <a:off x="2444994" y="1289919"/>
            <a:ext cx="19494010" cy="125226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ctr" defTabSz="821531">
              <a:lnSpc>
                <a:spcPct val="100000"/>
              </a:lnSpc>
              <a:spcBef>
                <a:spcPts val="3000"/>
              </a:spcBef>
            </a:pPr>
            <a:r>
              <a:rPr lang="en-US" sz="7200" b="0" cap="none" spc="0" dirty="0"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Method Reference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A1AF140C-600B-45F0-95F2-5F99E0B2A3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986" y="4685997"/>
            <a:ext cx="8830660" cy="217010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FE9AFD-F0F2-44C3-94B9-7670D9EF8774}"/>
              </a:ext>
            </a:extLst>
          </p:cNvPr>
          <p:cNvSpPr txBox="1"/>
          <p:nvPr/>
        </p:nvSpPr>
        <p:spPr>
          <a:xfrm>
            <a:off x="2115670" y="3065930"/>
            <a:ext cx="20152659" cy="698267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3600" b="0" cap="none" spc="0" dirty="0"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A shorter, more readable alternative for a Lambda expression which only calls an existing method.</a:t>
            </a: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339281C8-A5E8-45B6-B640-F3460A83FC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0" y="4685997"/>
            <a:ext cx="12083811" cy="7212326"/>
          </a:xfrm>
          <a:prstGeom prst="rect">
            <a:avLst/>
          </a:prstGeom>
        </p:spPr>
      </p:pic>
      <p:pic>
        <p:nvPicPr>
          <p:cNvPr id="14" name="Picture 13" descr="Text&#10;&#10;Description automatically generated">
            <a:extLst>
              <a:ext uri="{FF2B5EF4-FFF2-40B4-BE49-F238E27FC236}">
                <a16:creationId xmlns:a16="http://schemas.microsoft.com/office/drawing/2014/main" id="{1D6BCB47-BF29-4444-88A7-3ECBC81E93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2986" y="8555496"/>
            <a:ext cx="9845261" cy="217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329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Image" descr="Image"/>
          <p:cNvPicPr>
            <a:picLocks noChangeAspect="1"/>
          </p:cNvPicPr>
          <p:nvPr/>
        </p:nvPicPr>
        <p:blipFill rotWithShape="1">
          <a:blip r:embed="rId3"/>
          <a:srcRect b="3542"/>
          <a:stretch/>
        </p:blipFill>
        <p:spPr>
          <a:xfrm>
            <a:off x="0" y="0"/>
            <a:ext cx="24384000" cy="13230225"/>
          </a:xfrm>
          <a:prstGeom prst="rect">
            <a:avLst/>
          </a:prstGeom>
          <a:ln w="12700">
            <a:miter lim="400000"/>
          </a:ln>
        </p:spPr>
      </p:pic>
      <p:sp>
        <p:nvSpPr>
          <p:cNvPr id="108" name="1"/>
          <p:cNvSpPr/>
          <p:nvPr/>
        </p:nvSpPr>
        <p:spPr>
          <a:xfrm>
            <a:off x="3149600" y="6715165"/>
            <a:ext cx="1270000" cy="1270001"/>
          </a:xfrm>
          <a:prstGeom prst="rect">
            <a:avLst/>
          </a:prstGeom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 defTabSz="825500">
              <a:lnSpc>
                <a:spcPct val="100000"/>
              </a:lnSpc>
              <a:defRPr sz="3200" cap="none" spc="0">
                <a:solidFill>
                  <a:srgbClr val="DE411B"/>
                </a:solidFill>
              </a:defRPr>
            </a:lvl1pPr>
          </a:lstStyle>
          <a:p>
            <a:r>
              <a:rPr lang="en-US" dirty="0"/>
              <a:t>8</a:t>
            </a:r>
            <a:endParaRPr dirty="0"/>
          </a:p>
        </p:txBody>
      </p:sp>
      <p:sp>
        <p:nvSpPr>
          <p:cNvPr id="110" name="General template…"/>
          <p:cNvSpPr txBox="1"/>
          <p:nvPr/>
        </p:nvSpPr>
        <p:spPr>
          <a:xfrm>
            <a:off x="3016570" y="9726175"/>
            <a:ext cx="14244132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80000"/>
              </a:lnSpc>
              <a:defRPr sz="7000" cap="none" spc="-209"/>
            </a:pPr>
            <a:r>
              <a:rPr lang="en-US" dirty="0">
                <a:cs typeface="Arial"/>
              </a:rPr>
              <a:t>New Date API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1965D8F5-C135-C243-816E-E832859A175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4004658" y="13289446"/>
            <a:ext cx="268586" cy="3841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rPr/>
              <a:t>21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2127082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EE58575-C9E6-4FC1-86C2-11A229201AA3}"/>
              </a:ext>
            </a:extLst>
          </p:cNvPr>
          <p:cNvSpPr txBox="1"/>
          <p:nvPr/>
        </p:nvSpPr>
        <p:spPr>
          <a:xfrm>
            <a:off x="1769133" y="9225820"/>
            <a:ext cx="6539980" cy="97526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defTabSz="821531">
              <a:lnSpc>
                <a:spcPct val="100000"/>
              </a:lnSpc>
              <a:spcBef>
                <a:spcPts val="3000"/>
              </a:spcBef>
            </a:pPr>
            <a:r>
              <a:rPr lang="en-US" sz="5400" b="0" cap="none" spc="0" dirty="0" err="1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LocalDateTime</a:t>
            </a:r>
            <a:endParaRPr lang="en-US" sz="5400" b="0" cap="none" spc="0" dirty="0">
              <a:solidFill>
                <a:schemeClr val="bg1"/>
              </a:solidFill>
              <a:latin typeface="Arial (Body)"/>
              <a:ea typeface="Helvetica Light"/>
              <a:cs typeface="Arial" panose="020B0604020202020204" pitchFamily="34" charset="0"/>
              <a:sym typeface="Helvetica Ligh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7CD2A8-94D8-455D-9E2D-9F6C8AECE8D1}"/>
              </a:ext>
            </a:extLst>
          </p:cNvPr>
          <p:cNvSpPr txBox="1"/>
          <p:nvPr/>
        </p:nvSpPr>
        <p:spPr>
          <a:xfrm>
            <a:off x="1769133" y="982970"/>
            <a:ext cx="6539980" cy="97526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defTabSz="821531">
              <a:lnSpc>
                <a:spcPct val="100000"/>
              </a:lnSpc>
              <a:spcBef>
                <a:spcPts val="3000"/>
              </a:spcBef>
            </a:pPr>
            <a:r>
              <a:rPr lang="en-US" sz="5400" b="0" cap="none" spc="0" dirty="0" err="1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LocalDate</a:t>
            </a:r>
            <a:endParaRPr lang="en-US" sz="5400" b="0" cap="none" spc="0" dirty="0">
              <a:solidFill>
                <a:schemeClr val="bg1"/>
              </a:solidFill>
              <a:latin typeface="Arial (Body)"/>
              <a:ea typeface="Helvetica Light"/>
              <a:cs typeface="Arial" panose="020B0604020202020204" pitchFamily="34" charset="0"/>
              <a:sym typeface="Helvetica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6031EF-8411-437F-BEE7-21FB6A9A9340}"/>
              </a:ext>
            </a:extLst>
          </p:cNvPr>
          <p:cNvSpPr txBox="1"/>
          <p:nvPr/>
        </p:nvSpPr>
        <p:spPr>
          <a:xfrm>
            <a:off x="1769133" y="5471550"/>
            <a:ext cx="6539980" cy="97526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defTabSz="821531">
              <a:lnSpc>
                <a:spcPct val="100000"/>
              </a:lnSpc>
              <a:spcBef>
                <a:spcPts val="3000"/>
              </a:spcBef>
            </a:pPr>
            <a:r>
              <a:rPr lang="en-US" sz="5400" b="0" cap="none" spc="0" dirty="0" err="1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LocalTime</a:t>
            </a:r>
            <a:endParaRPr lang="en-US" sz="5400" b="0" cap="none" spc="0" dirty="0">
              <a:solidFill>
                <a:schemeClr val="bg1"/>
              </a:solidFill>
              <a:latin typeface="Arial (Body)"/>
              <a:ea typeface="Helvetica Light"/>
              <a:cs typeface="Arial" panose="020B0604020202020204" pitchFamily="34" charset="0"/>
              <a:sym typeface="Helvetica Ligh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DFBE4D-55B2-44CD-BDD1-1CD370FC4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211" y="2481986"/>
            <a:ext cx="12722119" cy="18940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943CCE7-4AD1-4BE5-AE4E-A8C751782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9134" y="6992186"/>
            <a:ext cx="12364310" cy="117580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806FF50-038C-42AA-BDAE-CD23635D76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9133" y="10875850"/>
            <a:ext cx="21965510" cy="109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66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EE58575-C9E6-4FC1-86C2-11A229201AA3}"/>
              </a:ext>
            </a:extLst>
          </p:cNvPr>
          <p:cNvSpPr txBox="1"/>
          <p:nvPr/>
        </p:nvSpPr>
        <p:spPr>
          <a:xfrm>
            <a:off x="1769134" y="8913358"/>
            <a:ext cx="6539980" cy="97526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defTabSz="821531">
              <a:lnSpc>
                <a:spcPct val="100000"/>
              </a:lnSpc>
              <a:spcBef>
                <a:spcPts val="3000"/>
              </a:spcBef>
            </a:pPr>
            <a:r>
              <a:rPr lang="en-US" sz="54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Duration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7CD2A8-94D8-455D-9E2D-9F6C8AECE8D1}"/>
              </a:ext>
            </a:extLst>
          </p:cNvPr>
          <p:cNvSpPr txBox="1"/>
          <p:nvPr/>
        </p:nvSpPr>
        <p:spPr>
          <a:xfrm>
            <a:off x="1769133" y="982970"/>
            <a:ext cx="6539980" cy="97526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defTabSz="821531">
              <a:lnSpc>
                <a:spcPct val="100000"/>
              </a:lnSpc>
              <a:spcBef>
                <a:spcPts val="3000"/>
              </a:spcBef>
            </a:pPr>
            <a:r>
              <a:rPr lang="en-US" sz="54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Instant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6031EF-8411-437F-BEE7-21FB6A9A9340}"/>
              </a:ext>
            </a:extLst>
          </p:cNvPr>
          <p:cNvSpPr txBox="1"/>
          <p:nvPr/>
        </p:nvSpPr>
        <p:spPr>
          <a:xfrm>
            <a:off x="1769134" y="4951603"/>
            <a:ext cx="6539980" cy="97526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defTabSz="821531">
              <a:lnSpc>
                <a:spcPct val="100000"/>
              </a:lnSpc>
              <a:spcBef>
                <a:spcPts val="3000"/>
              </a:spcBef>
            </a:pPr>
            <a:r>
              <a:rPr lang="en-US" sz="54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Period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301336-A441-4595-B5E7-EFFC765FC9DD}"/>
              </a:ext>
            </a:extLst>
          </p:cNvPr>
          <p:cNvSpPr txBox="1"/>
          <p:nvPr/>
        </p:nvSpPr>
        <p:spPr>
          <a:xfrm>
            <a:off x="1769134" y="2664615"/>
            <a:ext cx="12801600" cy="636712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32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Used to represent the specific moment on the timeline.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489596-9550-46CC-80CD-149629FF2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134" y="3738349"/>
            <a:ext cx="8764158" cy="6367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600F44C-216C-4BBE-94B4-7044DE60A847}"/>
              </a:ext>
            </a:extLst>
          </p:cNvPr>
          <p:cNvSpPr txBox="1"/>
          <p:nvPr/>
        </p:nvSpPr>
        <p:spPr>
          <a:xfrm>
            <a:off x="1769133" y="6638920"/>
            <a:ext cx="12801600" cy="636712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32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Used to measure time in years, months and days.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0850642-FA16-4F37-8046-CB74ECD16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9133" y="7755525"/>
            <a:ext cx="7641566" cy="63514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ECC5734-643D-4080-A3EE-45B2D0915786}"/>
              </a:ext>
            </a:extLst>
          </p:cNvPr>
          <p:cNvSpPr txBox="1"/>
          <p:nvPr/>
        </p:nvSpPr>
        <p:spPr>
          <a:xfrm>
            <a:off x="1769133" y="10589109"/>
            <a:ext cx="12801600" cy="636712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32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Used to measure time in seconds and nanoseconds.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ACF4C1A-BAB2-4506-AEFA-D369B78B5B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9134" y="11637704"/>
            <a:ext cx="20119316" cy="584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266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Image" descr="Image"/>
          <p:cNvPicPr>
            <a:picLocks noChangeAspect="1"/>
          </p:cNvPicPr>
          <p:nvPr/>
        </p:nvPicPr>
        <p:blipFill rotWithShape="1">
          <a:blip r:embed="rId3"/>
          <a:srcRect b="3542"/>
          <a:stretch/>
        </p:blipFill>
        <p:spPr>
          <a:xfrm>
            <a:off x="0" y="0"/>
            <a:ext cx="24384000" cy="13230225"/>
          </a:xfrm>
          <a:prstGeom prst="rect">
            <a:avLst/>
          </a:prstGeom>
          <a:ln w="12700">
            <a:miter lim="400000"/>
          </a:ln>
        </p:spPr>
      </p:pic>
      <p:sp>
        <p:nvSpPr>
          <p:cNvPr id="108" name="1"/>
          <p:cNvSpPr/>
          <p:nvPr/>
        </p:nvSpPr>
        <p:spPr>
          <a:xfrm>
            <a:off x="3149600" y="6715165"/>
            <a:ext cx="1270000" cy="1270001"/>
          </a:xfrm>
          <a:prstGeom prst="rect">
            <a:avLst/>
          </a:prstGeom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 algn="ctr" defTabSz="825500">
              <a:lnSpc>
                <a:spcPct val="100000"/>
              </a:lnSpc>
              <a:defRPr sz="3200" cap="none" spc="0">
                <a:solidFill>
                  <a:srgbClr val="DE411B"/>
                </a:solidFill>
              </a:defRPr>
            </a:lvl1pPr>
          </a:lstStyle>
          <a:p>
            <a:r>
              <a:rPr lang="en-US" dirty="0"/>
              <a:t>9</a:t>
            </a:r>
            <a:endParaRPr dirty="0"/>
          </a:p>
        </p:txBody>
      </p:sp>
      <p:sp>
        <p:nvSpPr>
          <p:cNvPr id="110" name="General template…"/>
          <p:cNvSpPr txBox="1"/>
          <p:nvPr/>
        </p:nvSpPr>
        <p:spPr>
          <a:xfrm>
            <a:off x="3016570" y="9726175"/>
            <a:ext cx="14244132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80000"/>
              </a:lnSpc>
              <a:defRPr sz="7000" cap="none" spc="-209"/>
            </a:pPr>
            <a:r>
              <a:rPr lang="en-US" dirty="0"/>
              <a:t>Java 9 to 17</a:t>
            </a:r>
            <a:endParaRPr dirty="0"/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1965D8F5-C135-C243-816E-E832859A175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4004658" y="13289446"/>
            <a:ext cx="268586" cy="384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rPr/>
              <a:t>24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F01D68-BA39-4FE5-8AFE-827C7CB0B632}"/>
              </a:ext>
            </a:extLst>
          </p:cNvPr>
          <p:cNvSpPr txBox="1"/>
          <p:nvPr/>
        </p:nvSpPr>
        <p:spPr>
          <a:xfrm>
            <a:off x="2444994" y="1289919"/>
            <a:ext cx="19494010" cy="97526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ctr" defTabSz="821531">
              <a:lnSpc>
                <a:spcPct val="100000"/>
              </a:lnSpc>
              <a:spcBef>
                <a:spcPts val="3000"/>
              </a:spcBef>
            </a:pPr>
            <a:r>
              <a:rPr lang="en-US" sz="54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Modular System – Java 9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983FFB-5198-4844-B1E7-B94825675FE7}"/>
              </a:ext>
            </a:extLst>
          </p:cNvPr>
          <p:cNvSpPr txBox="1"/>
          <p:nvPr/>
        </p:nvSpPr>
        <p:spPr>
          <a:xfrm>
            <a:off x="3747247" y="3585883"/>
            <a:ext cx="19076894" cy="149848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44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One of the main motivations here is to provide modular JVM, which can run on devices with a lot less available memory. 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09B2F20A-7357-4AA7-8F2F-5784A71B41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40984" y="3585882"/>
            <a:ext cx="1806263" cy="18062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29DB9C-909F-448D-8E96-92C68D9256AC}"/>
              </a:ext>
            </a:extLst>
          </p:cNvPr>
          <p:cNvSpPr txBox="1"/>
          <p:nvPr/>
        </p:nvSpPr>
        <p:spPr>
          <a:xfrm>
            <a:off x="2444994" y="6858000"/>
            <a:ext cx="19076894" cy="217559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defTabSz="821531">
              <a:lnSpc>
                <a:spcPct val="100000"/>
              </a:lnSpc>
              <a:spcBef>
                <a:spcPts val="3000"/>
              </a:spcBef>
            </a:pPr>
            <a:r>
              <a:rPr lang="en-US" sz="44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A modular system provides capabilities like OSGi framework's system. Modules have a concept of dependencies, can export a public API and keep implementation details hidden/private.</a:t>
            </a:r>
          </a:p>
        </p:txBody>
      </p:sp>
      <p:pic>
        <p:nvPicPr>
          <p:cNvPr id="6" name="Graphic 158" descr="Graphic 158">
            <a:extLst>
              <a:ext uri="{FF2B5EF4-FFF2-40B4-BE49-F238E27FC236}">
                <a16:creationId xmlns:a16="http://schemas.microsoft.com/office/drawing/2014/main" id="{BA99889B-9157-4395-A3F6-40A6B03937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7649" y="9791225"/>
            <a:ext cx="1016001" cy="10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6EC5B6-7F47-4C0E-B3DF-6159ECFD6672}"/>
              </a:ext>
            </a:extLst>
          </p:cNvPr>
          <p:cNvSpPr txBox="1"/>
          <p:nvPr/>
        </p:nvSpPr>
        <p:spPr>
          <a:xfrm>
            <a:off x="3747247" y="9791225"/>
            <a:ext cx="11719732" cy="97526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5400" b="0" cap="none" spc="0" dirty="0">
                <a:solidFill>
                  <a:srgbClr val="5E5E5E"/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Truly encapsulate the code</a:t>
            </a:r>
          </a:p>
        </p:txBody>
      </p:sp>
    </p:spTree>
    <p:extLst>
      <p:ext uri="{BB962C8B-B14F-4D97-AF65-F5344CB8AC3E}">
        <p14:creationId xmlns:p14="http://schemas.microsoft.com/office/powerpoint/2010/main" val="3204145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F01D68-BA39-4FE5-8AFE-827C7CB0B632}"/>
              </a:ext>
            </a:extLst>
          </p:cNvPr>
          <p:cNvSpPr txBox="1"/>
          <p:nvPr/>
        </p:nvSpPr>
        <p:spPr>
          <a:xfrm>
            <a:off x="2444994" y="1289919"/>
            <a:ext cx="19494010" cy="97526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ctr" defTabSz="821531">
              <a:lnSpc>
                <a:spcPct val="100000"/>
              </a:lnSpc>
              <a:spcBef>
                <a:spcPts val="3000"/>
              </a:spcBef>
            </a:pPr>
            <a:r>
              <a:rPr lang="en-US" sz="54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Private interface methods – Java 9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60A5A5-E08A-473C-8119-E827276267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9952" y="4542063"/>
            <a:ext cx="12199161" cy="4489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482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F01D68-BA39-4FE5-8AFE-827C7CB0B632}"/>
              </a:ext>
            </a:extLst>
          </p:cNvPr>
          <p:cNvSpPr txBox="1"/>
          <p:nvPr/>
        </p:nvSpPr>
        <p:spPr>
          <a:xfrm>
            <a:off x="2444994" y="1289919"/>
            <a:ext cx="19494010" cy="125226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ctr" defTabSz="821531">
              <a:lnSpc>
                <a:spcPct val="100000"/>
              </a:lnSpc>
              <a:spcBef>
                <a:spcPts val="3000"/>
              </a:spcBef>
            </a:pPr>
            <a:r>
              <a:rPr lang="en-US" sz="72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Local variable type inference – Java 10</a:t>
            </a:r>
          </a:p>
        </p:txBody>
      </p:sp>
      <p:sp>
        <p:nvSpPr>
          <p:cNvPr id="5" name="World renowned engineering skills with a focus on stem education…">
            <a:extLst>
              <a:ext uri="{FF2B5EF4-FFF2-40B4-BE49-F238E27FC236}">
                <a16:creationId xmlns:a16="http://schemas.microsoft.com/office/drawing/2014/main" id="{2BA14AD0-1579-482F-9DD9-34A2E66733DF}"/>
              </a:ext>
            </a:extLst>
          </p:cNvPr>
          <p:cNvSpPr txBox="1"/>
          <p:nvPr/>
        </p:nvSpPr>
        <p:spPr>
          <a:xfrm>
            <a:off x="1719952" y="4405726"/>
            <a:ext cx="20219051" cy="27808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/>
          <a:p>
            <a:pPr marL="577272" indent="-577272">
              <a:lnSpc>
                <a:spcPct val="100000"/>
              </a:lnSpc>
              <a:spcBef>
                <a:spcPts val="2000"/>
              </a:spcBef>
              <a:buClr>
                <a:srgbClr val="FF0000"/>
              </a:buClr>
              <a:buSzPct val="75000"/>
              <a:buChar char="‣"/>
              <a:defRPr sz="4600" b="0" cap="none" spc="-138">
                <a:solidFill>
                  <a:srgbClr val="1D1D1D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b="0" dirty="0">
                <a:solidFill>
                  <a:srgbClr val="DE41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 is a reserved type, not a keyword</a:t>
            </a:r>
            <a:endParaRPr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7272" indent="-577272">
              <a:lnSpc>
                <a:spcPct val="100000"/>
              </a:lnSpc>
              <a:spcBef>
                <a:spcPts val="2000"/>
              </a:spcBef>
              <a:buClr>
                <a:srgbClr val="FF0000"/>
              </a:buClr>
              <a:buSzPct val="75000"/>
              <a:buChar char="‣"/>
              <a:defRPr sz="4600" b="0" cap="none" spc="-138">
                <a:solidFill>
                  <a:srgbClr val="1D1D1D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Type is inferred at compile time and cannot be changed later</a:t>
            </a:r>
            <a:endParaRPr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7272" indent="-577272">
              <a:lnSpc>
                <a:spcPct val="100000"/>
              </a:lnSpc>
              <a:spcBef>
                <a:spcPts val="2000"/>
              </a:spcBef>
              <a:buClr>
                <a:srgbClr val="FF0000"/>
              </a:buClr>
              <a:buSzPct val="75000"/>
              <a:buChar char="‣"/>
              <a:defRPr sz="4600" b="0" cap="none" spc="-138">
                <a:solidFill>
                  <a:srgbClr val="1D1D1D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b="0" dirty="0">
                <a:latin typeface="Arial" panose="020B0604020202020204" pitchFamily="34" charset="0"/>
                <a:cs typeface="Arial" panose="020B0604020202020204" pitchFamily="34" charset="0"/>
              </a:rPr>
              <a:t>Only for local variables (not member variables, method parameters, return types)</a:t>
            </a:r>
            <a:endParaRPr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9669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F01D68-BA39-4FE5-8AFE-827C7CB0B632}"/>
              </a:ext>
            </a:extLst>
          </p:cNvPr>
          <p:cNvSpPr txBox="1"/>
          <p:nvPr/>
        </p:nvSpPr>
        <p:spPr>
          <a:xfrm>
            <a:off x="2444994" y="1289919"/>
            <a:ext cx="19494010" cy="97526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ctr" defTabSz="821531">
              <a:lnSpc>
                <a:spcPct val="100000"/>
              </a:lnSpc>
              <a:spcBef>
                <a:spcPts val="3000"/>
              </a:spcBef>
            </a:pPr>
            <a:r>
              <a:rPr lang="en-US" sz="54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String helper methods – Java 11</a:t>
            </a: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CBB4D8A2-A904-40C5-A6C4-FC080F7C00E0}"/>
              </a:ext>
            </a:extLst>
          </p:cNvPr>
          <p:cNvSpPr/>
          <p:nvPr/>
        </p:nvSpPr>
        <p:spPr>
          <a:xfrm rot="16200000">
            <a:off x="2983766" y="4163063"/>
            <a:ext cx="45719" cy="92872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cap="none" spc="0">
                <a:solidFill>
                  <a:srgbClr val="5E5E5E"/>
                </a:solidFill>
              </a:defRPr>
            </a:pPr>
            <a:endParaRPr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538C1DC0-113A-40E5-B816-7D23954F6D4F}"/>
              </a:ext>
            </a:extLst>
          </p:cNvPr>
          <p:cNvSpPr/>
          <p:nvPr/>
        </p:nvSpPr>
        <p:spPr>
          <a:xfrm rot="16200000">
            <a:off x="12484999" y="4251113"/>
            <a:ext cx="63501" cy="6858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cap="none" spc="0">
                <a:solidFill>
                  <a:srgbClr val="5E5E5E"/>
                </a:solidFill>
              </a:defRPr>
            </a:pPr>
            <a:endParaRPr/>
          </a:p>
        </p:txBody>
      </p:sp>
      <p:sp>
        <p:nvSpPr>
          <p:cNvPr id="7" name="ELEMENT 1…">
            <a:extLst>
              <a:ext uri="{FF2B5EF4-FFF2-40B4-BE49-F238E27FC236}">
                <a16:creationId xmlns:a16="http://schemas.microsoft.com/office/drawing/2014/main" id="{495F5B2D-2B41-4B4B-8E63-6D269C8AD177}"/>
              </a:ext>
            </a:extLst>
          </p:cNvPr>
          <p:cNvSpPr txBox="1"/>
          <p:nvPr/>
        </p:nvSpPr>
        <p:spPr>
          <a:xfrm>
            <a:off x="2447911" y="5214429"/>
            <a:ext cx="5798795" cy="2584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/>
          <a:p>
            <a:pPr>
              <a:defRPr spc="198">
                <a:solidFill>
                  <a:srgbClr val="000000"/>
                </a:solidFill>
              </a:defRPr>
            </a:pPr>
            <a:r>
              <a:rPr lang="en-US" sz="2400" dirty="0" err="1"/>
              <a:t>isBlank</a:t>
            </a:r>
            <a:r>
              <a:rPr lang="en-US" sz="2400" dirty="0"/>
              <a:t>()</a:t>
            </a:r>
          </a:p>
          <a:p>
            <a:pPr defTabSz="821531">
              <a:lnSpc>
                <a:spcPct val="100000"/>
              </a:lnSpc>
              <a:spcBef>
                <a:spcPts val="30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2800" b="0" cap="none" spc="0" dirty="0">
                <a:solidFill>
                  <a:srgbClr val="000000"/>
                </a:solidFill>
                <a:latin typeface="Raleway"/>
              </a:rPr>
              <a:t>This instance method returns a </a:t>
            </a:r>
            <a:r>
              <a:rPr lang="en-US" sz="2800" b="0" cap="none" spc="0" dirty="0" err="1">
                <a:solidFill>
                  <a:srgbClr val="000000"/>
                </a:solidFill>
                <a:latin typeface="Raleway"/>
              </a:rPr>
              <a:t>boolean</a:t>
            </a:r>
            <a:r>
              <a:rPr lang="en-US" sz="2800" b="0" cap="none" spc="0" dirty="0">
                <a:solidFill>
                  <a:srgbClr val="000000"/>
                </a:solidFill>
                <a:latin typeface="Raleway"/>
              </a:rPr>
              <a:t> value. Empty Strings and Strings with only white spaces are treated as blank.</a:t>
            </a:r>
          </a:p>
        </p:txBody>
      </p:sp>
      <p:sp>
        <p:nvSpPr>
          <p:cNvPr id="8" name="ELEMENT 2…">
            <a:extLst>
              <a:ext uri="{FF2B5EF4-FFF2-40B4-BE49-F238E27FC236}">
                <a16:creationId xmlns:a16="http://schemas.microsoft.com/office/drawing/2014/main" id="{471FF4D4-7158-4C4E-9284-B35334E7FEDB}"/>
              </a:ext>
            </a:extLst>
          </p:cNvPr>
          <p:cNvSpPr txBox="1"/>
          <p:nvPr/>
        </p:nvSpPr>
        <p:spPr>
          <a:xfrm>
            <a:off x="12173849" y="5095900"/>
            <a:ext cx="6614002" cy="2154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spc="198">
                <a:solidFill>
                  <a:srgbClr val="000000"/>
                </a:solidFill>
              </a:defRPr>
            </a:pPr>
            <a:r>
              <a:rPr lang="en-US" sz="2400" dirty="0"/>
              <a:t>Lines()</a:t>
            </a:r>
            <a:endParaRPr sz="2400" dirty="0"/>
          </a:p>
          <a:p>
            <a:pPr defTabSz="821531">
              <a:lnSpc>
                <a:spcPct val="100000"/>
              </a:lnSpc>
              <a:spcBef>
                <a:spcPts val="30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2800" b="0" cap="none" spc="0" dirty="0">
                <a:solidFill>
                  <a:srgbClr val="000000"/>
                </a:solidFill>
                <a:latin typeface="Raleway"/>
              </a:rPr>
              <a:t>This method returns a stream of strings, which is a collection of all substrings split by lines.</a:t>
            </a:r>
            <a:endParaRPr sz="2800" b="0" cap="none" spc="0" dirty="0">
              <a:solidFill>
                <a:srgbClr val="000000"/>
              </a:solidFill>
              <a:latin typeface="Raleway"/>
            </a:endParaRPr>
          </a:p>
        </p:txBody>
      </p:sp>
      <p:pic>
        <p:nvPicPr>
          <p:cNvPr id="9" name="Graphic 323" descr="Graphic 323">
            <a:extLst>
              <a:ext uri="{FF2B5EF4-FFF2-40B4-BE49-F238E27FC236}">
                <a16:creationId xmlns:a16="http://schemas.microsoft.com/office/drawing/2014/main" id="{4CFFFBAE-9343-490D-8AB2-B3B699E22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97649" y="3524077"/>
            <a:ext cx="762001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">
            <a:extLst>
              <a:ext uri="{FF2B5EF4-FFF2-40B4-BE49-F238E27FC236}">
                <a16:creationId xmlns:a16="http://schemas.microsoft.com/office/drawing/2014/main" id="{92057D97-FA69-4275-A8C5-418321B74909}"/>
              </a:ext>
            </a:extLst>
          </p:cNvPr>
          <p:cNvSpPr/>
          <p:nvPr/>
        </p:nvSpPr>
        <p:spPr>
          <a:xfrm rot="16200000">
            <a:off x="3023963" y="9272729"/>
            <a:ext cx="63501" cy="6858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cap="none" spc="0">
                <a:solidFill>
                  <a:srgbClr val="5E5E5E"/>
                </a:solidFill>
              </a:defRPr>
            </a:pPr>
            <a:endParaRPr/>
          </a:p>
        </p:txBody>
      </p:sp>
      <p:sp>
        <p:nvSpPr>
          <p:cNvPr id="11" name="ELEMENT 2…">
            <a:extLst>
              <a:ext uri="{FF2B5EF4-FFF2-40B4-BE49-F238E27FC236}">
                <a16:creationId xmlns:a16="http://schemas.microsoft.com/office/drawing/2014/main" id="{83FC1C43-1BF7-4242-94DF-082E31DDCB1D}"/>
              </a:ext>
            </a:extLst>
          </p:cNvPr>
          <p:cNvSpPr txBox="1"/>
          <p:nvPr/>
        </p:nvSpPr>
        <p:spPr>
          <a:xfrm>
            <a:off x="2712813" y="10191923"/>
            <a:ext cx="6614002" cy="19170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>
            <a:spAutoFit/>
          </a:bodyPr>
          <a:lstStyle/>
          <a:p>
            <a:pPr>
              <a:defRPr spc="198">
                <a:solidFill>
                  <a:srgbClr val="000000"/>
                </a:solidFill>
              </a:defRPr>
            </a:pPr>
            <a:r>
              <a:rPr lang="en-US" sz="2400" b="1" i="0" dirty="0">
                <a:solidFill>
                  <a:srgbClr val="1D1F20"/>
                </a:solidFill>
                <a:effectLst/>
                <a:latin typeface="Roboto"/>
              </a:rPr>
              <a:t>strip(), </a:t>
            </a:r>
            <a:r>
              <a:rPr lang="en-US" sz="2400" b="1" i="0" dirty="0" err="1">
                <a:solidFill>
                  <a:srgbClr val="1D1F20"/>
                </a:solidFill>
                <a:effectLst/>
                <a:latin typeface="Roboto"/>
              </a:rPr>
              <a:t>stripLeading</a:t>
            </a:r>
            <a:r>
              <a:rPr lang="en-US" sz="2400" b="1" i="0" dirty="0">
                <a:solidFill>
                  <a:srgbClr val="1D1F20"/>
                </a:solidFill>
                <a:effectLst/>
                <a:latin typeface="Roboto"/>
              </a:rPr>
              <a:t>(), </a:t>
            </a:r>
            <a:r>
              <a:rPr lang="en-US" sz="2400" b="1" i="0" dirty="0" err="1">
                <a:solidFill>
                  <a:srgbClr val="1D1F20"/>
                </a:solidFill>
                <a:effectLst/>
                <a:latin typeface="Roboto"/>
              </a:rPr>
              <a:t>stripTrailing</a:t>
            </a:r>
            <a:r>
              <a:rPr lang="en-US" sz="2400" b="1" i="0" dirty="0">
                <a:solidFill>
                  <a:srgbClr val="1D1F20"/>
                </a:solidFill>
                <a:effectLst/>
                <a:latin typeface="Roboto"/>
              </a:rPr>
              <a:t>()</a:t>
            </a:r>
          </a:p>
          <a:p>
            <a:pPr>
              <a:defRPr spc="198">
                <a:solidFill>
                  <a:srgbClr val="000000"/>
                </a:solidFill>
              </a:defRPr>
            </a:pPr>
            <a:endParaRPr lang="en-US" sz="2400" cap="none" spc="0" dirty="0">
              <a:solidFill>
                <a:srgbClr val="1D1F20"/>
              </a:solidFill>
              <a:latin typeface="Roboto"/>
            </a:endParaRPr>
          </a:p>
          <a:p>
            <a:pPr>
              <a:defRPr spc="198">
                <a:solidFill>
                  <a:srgbClr val="000000"/>
                </a:solidFill>
              </a:defRPr>
            </a:pPr>
            <a:r>
              <a:rPr lang="en-US" b="0" i="0" dirty="0">
                <a:solidFill>
                  <a:srgbClr val="1D1F20"/>
                </a:solidFill>
                <a:effectLst/>
                <a:latin typeface="Roboto"/>
              </a:rPr>
              <a:t> </a:t>
            </a:r>
            <a:r>
              <a:rPr lang="en-US" sz="2800" b="0" cap="none" spc="0" dirty="0">
                <a:solidFill>
                  <a:srgbClr val="000000"/>
                </a:solidFill>
                <a:latin typeface="Raleway"/>
              </a:rPr>
              <a:t>Removes the white space from both, beginning and the end of string.</a:t>
            </a:r>
            <a:endParaRPr sz="2800" b="0" cap="none" spc="0" dirty="0">
              <a:solidFill>
                <a:srgbClr val="000000"/>
              </a:solidFill>
              <a:latin typeface="Raleway"/>
            </a:endParaRPr>
          </a:p>
        </p:txBody>
      </p:sp>
      <p:pic>
        <p:nvPicPr>
          <p:cNvPr id="12" name="Graphic 323" descr="Graphic 323">
            <a:extLst>
              <a:ext uri="{FF2B5EF4-FFF2-40B4-BE49-F238E27FC236}">
                <a16:creationId xmlns:a16="http://schemas.microsoft.com/office/drawing/2014/main" id="{DAC518BA-2C0A-482E-A5C0-523FEA4A2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6613" y="8503067"/>
            <a:ext cx="762001" cy="762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Graphic 323" descr="Graphic 323">
            <a:extLst>
              <a:ext uri="{FF2B5EF4-FFF2-40B4-BE49-F238E27FC236}">
                <a16:creationId xmlns:a16="http://schemas.microsoft.com/office/drawing/2014/main" id="{866609B2-C141-45E6-AD97-90096C4868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2262" y="3524077"/>
            <a:ext cx="762001" cy="762001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Rectangle">
            <a:extLst>
              <a:ext uri="{FF2B5EF4-FFF2-40B4-BE49-F238E27FC236}">
                <a16:creationId xmlns:a16="http://schemas.microsoft.com/office/drawing/2014/main" id="{C423A08C-F566-491B-812E-4E8CEF5E69CC}"/>
              </a:ext>
            </a:extLst>
          </p:cNvPr>
          <p:cNvSpPr/>
          <p:nvPr/>
        </p:nvSpPr>
        <p:spPr>
          <a:xfrm rot="16200000">
            <a:off x="12579350" y="9209228"/>
            <a:ext cx="63501" cy="6858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825500">
              <a:lnSpc>
                <a:spcPct val="100000"/>
              </a:lnSpc>
              <a:defRPr sz="3200" cap="none" spc="0">
                <a:solidFill>
                  <a:srgbClr val="5E5E5E"/>
                </a:solidFill>
              </a:defRPr>
            </a:pPr>
            <a:endParaRPr/>
          </a:p>
        </p:txBody>
      </p:sp>
      <p:sp>
        <p:nvSpPr>
          <p:cNvPr id="15" name="ELEMENT 2…">
            <a:extLst>
              <a:ext uri="{FF2B5EF4-FFF2-40B4-BE49-F238E27FC236}">
                <a16:creationId xmlns:a16="http://schemas.microsoft.com/office/drawing/2014/main" id="{6047D492-2F4F-41F9-B343-694EECA7BC80}"/>
              </a:ext>
            </a:extLst>
          </p:cNvPr>
          <p:cNvSpPr txBox="1"/>
          <p:nvPr/>
        </p:nvSpPr>
        <p:spPr>
          <a:xfrm>
            <a:off x="12268200" y="9850719"/>
            <a:ext cx="6614002" cy="25849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>
            <a:spAutoFit/>
          </a:bodyPr>
          <a:lstStyle/>
          <a:p>
            <a:pPr>
              <a:defRPr spc="198">
                <a:solidFill>
                  <a:srgbClr val="000000"/>
                </a:solidFill>
              </a:defRPr>
            </a:pPr>
            <a:r>
              <a:rPr lang="en-US" sz="2400" dirty="0"/>
              <a:t>Repeat(int)</a:t>
            </a:r>
            <a:endParaRPr sz="2400" dirty="0"/>
          </a:p>
          <a:p>
            <a:pPr defTabSz="821531">
              <a:lnSpc>
                <a:spcPct val="100000"/>
              </a:lnSpc>
              <a:spcBef>
                <a:spcPts val="30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2800" b="0" cap="none" spc="0" dirty="0">
                <a:solidFill>
                  <a:srgbClr val="000000"/>
                </a:solidFill>
                <a:latin typeface="Raleway"/>
              </a:rPr>
              <a:t>The repeat method simply repeats the string that many numbers of times as mentioned in the method in the form of an int</a:t>
            </a:r>
            <a:endParaRPr sz="2800" b="0" cap="none" spc="0" dirty="0">
              <a:solidFill>
                <a:srgbClr val="000000"/>
              </a:solidFill>
              <a:latin typeface="Raleway"/>
            </a:endParaRPr>
          </a:p>
        </p:txBody>
      </p:sp>
      <p:pic>
        <p:nvPicPr>
          <p:cNvPr id="16" name="Graphic 323" descr="Graphic 323">
            <a:extLst>
              <a:ext uri="{FF2B5EF4-FFF2-40B4-BE49-F238E27FC236}">
                <a16:creationId xmlns:a16="http://schemas.microsoft.com/office/drawing/2014/main" id="{B2BD4404-C69A-494E-9EA4-225AC8D3D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30099" y="8503066"/>
            <a:ext cx="762001" cy="762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486077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What is simply dummy text of the printing and typesetting industry has been the industry's standard dummy text ever since the 1500s when an unknown printer took a galley of type and scrambled it to make a type specimen book it has. What is simply dummy t">
            <a:extLst>
              <a:ext uri="{FF2B5EF4-FFF2-40B4-BE49-F238E27FC236}">
                <a16:creationId xmlns:a16="http://schemas.microsoft.com/office/drawing/2014/main" id="{1A9EFFD7-39E3-424E-8C5A-EC7B362BE4F8}"/>
              </a:ext>
            </a:extLst>
          </p:cNvPr>
          <p:cNvSpPr txBox="1"/>
          <p:nvPr/>
        </p:nvSpPr>
        <p:spPr>
          <a:xfrm>
            <a:off x="6836702" y="9483057"/>
            <a:ext cx="14524457" cy="698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>
            <a:spAutoFit/>
          </a:bodyPr>
          <a:lstStyle/>
          <a:p>
            <a:pPr algn="l"/>
            <a:endParaRPr lang="en-US" sz="4000" b="0" cap="none" spc="0" dirty="0">
              <a:solidFill>
                <a:srgbClr val="000000"/>
              </a:solidFill>
            </a:endParaRPr>
          </a:p>
        </p:txBody>
      </p:sp>
      <p:sp>
        <p:nvSpPr>
          <p:cNvPr id="21" name="Title Goes Here">
            <a:extLst>
              <a:ext uri="{FF2B5EF4-FFF2-40B4-BE49-F238E27FC236}">
                <a16:creationId xmlns:a16="http://schemas.microsoft.com/office/drawing/2014/main" id="{7E60FCD7-8093-44CC-81D4-369C99CE285E}"/>
              </a:ext>
            </a:extLst>
          </p:cNvPr>
          <p:cNvSpPr txBox="1"/>
          <p:nvPr/>
        </p:nvSpPr>
        <p:spPr>
          <a:xfrm>
            <a:off x="1719953" y="2002619"/>
            <a:ext cx="19099149" cy="76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lnSpc>
                <a:spcPct val="80000"/>
              </a:lnSpc>
              <a:defRPr sz="5000" cap="none" spc="-150">
                <a:solidFill>
                  <a:srgbClr val="1D1D1D"/>
                </a:solidFill>
              </a:defRPr>
            </a:lvl1pPr>
          </a:lstStyle>
          <a:p>
            <a:r>
              <a:rPr lang="en-US" sz="5400" dirty="0">
                <a:solidFill>
                  <a:schemeClr val="bg1"/>
                </a:solidFill>
              </a:rPr>
              <a:t>Switch expressions – Java 13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4C66FF9-067E-44A1-8D45-7A501E274A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3847" y="4222419"/>
            <a:ext cx="19917312" cy="378565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</a:rPr>
              <a:t>var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result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=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</a:rPr>
              <a:t>switch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(month) {</a:t>
            </a:r>
            <a:b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  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</a:rPr>
              <a:t>case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JANUARY, JUNE, JULY -&gt;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</a:rPr>
              <a:t>3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;</a:t>
            </a:r>
            <a:b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  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</a:rPr>
              <a:t>case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FEBRUARY, SEPTEMBER, OCTOBER, NOVEMBER, DECEMBER -&gt;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</a:rPr>
              <a:t>1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;</a:t>
            </a:r>
            <a:b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  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</a:rPr>
              <a:t>case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MARCH, MAY, APRIL, AUGUST -&gt;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</a:rPr>
              <a:t>2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;</a:t>
            </a:r>
            <a:b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  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</a:rPr>
              <a:t>default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-&gt;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</a:rPr>
              <a:t>0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;</a:t>
            </a:r>
            <a:b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};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5624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Image" descr="Image"/>
          <p:cNvPicPr>
            <a:picLocks noChangeAspect="1"/>
          </p:cNvPicPr>
          <p:nvPr/>
        </p:nvPicPr>
        <p:blipFill rotWithShape="1">
          <a:blip r:embed="rId3"/>
          <a:srcRect b="3542"/>
          <a:stretch/>
        </p:blipFill>
        <p:spPr>
          <a:xfrm>
            <a:off x="0" y="0"/>
            <a:ext cx="24384000" cy="13230225"/>
          </a:xfrm>
          <a:prstGeom prst="rect">
            <a:avLst/>
          </a:prstGeom>
          <a:ln w="12700">
            <a:miter lim="400000"/>
          </a:ln>
        </p:spPr>
      </p:pic>
      <p:sp>
        <p:nvSpPr>
          <p:cNvPr id="108" name="1"/>
          <p:cNvSpPr/>
          <p:nvPr/>
        </p:nvSpPr>
        <p:spPr>
          <a:xfrm>
            <a:off x="3149600" y="6715165"/>
            <a:ext cx="1270000" cy="1270001"/>
          </a:xfrm>
          <a:prstGeom prst="rect">
            <a:avLst/>
          </a:prstGeom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 defTabSz="825500">
              <a:lnSpc>
                <a:spcPct val="100000"/>
              </a:lnSpc>
              <a:defRPr sz="3200" cap="none" spc="0">
                <a:solidFill>
                  <a:srgbClr val="DE411B"/>
                </a:solidFill>
              </a:defRPr>
            </a:lvl1pPr>
          </a:lstStyle>
          <a:p>
            <a:r>
              <a:rPr lang="en-US" dirty="0"/>
              <a:t>1</a:t>
            </a:r>
            <a:endParaRPr dirty="0"/>
          </a:p>
        </p:txBody>
      </p:sp>
      <p:sp>
        <p:nvSpPr>
          <p:cNvPr id="110" name="General template…"/>
          <p:cNvSpPr txBox="1"/>
          <p:nvPr/>
        </p:nvSpPr>
        <p:spPr>
          <a:xfrm>
            <a:off x="3016570" y="9726175"/>
            <a:ext cx="19557680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lnSpc>
                <a:spcPct val="80000"/>
              </a:lnSpc>
              <a:defRPr sz="7000" cap="none" spc="-209"/>
            </a:pPr>
            <a:r>
              <a:rPr lang="en-US" dirty="0" err="1">
                <a:cs typeface="Arial"/>
              </a:rPr>
              <a:t>Structura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cursului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si</a:t>
            </a:r>
            <a:r>
              <a:rPr lang="en-US" dirty="0">
                <a:cs typeface="Arial"/>
              </a:rPr>
              <a:t> </a:t>
            </a:r>
            <a:r>
              <a:rPr lang="en-US" dirty="0" err="1">
                <a:cs typeface="Arial"/>
              </a:rPr>
              <a:t>notare</a:t>
            </a:r>
            <a:endParaRPr lang="en-US" dirty="0">
              <a:cs typeface="Arial"/>
            </a:endParaRP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1965D8F5-C135-C243-816E-E832859A175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4004658" y="13289446"/>
            <a:ext cx="268586" cy="3841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rPr/>
              <a:t>3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56466079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Goes Here">
            <a:extLst>
              <a:ext uri="{FF2B5EF4-FFF2-40B4-BE49-F238E27FC236}">
                <a16:creationId xmlns:a16="http://schemas.microsoft.com/office/drawing/2014/main" id="{7E60FCD7-8093-44CC-81D4-369C99CE285E}"/>
              </a:ext>
            </a:extLst>
          </p:cNvPr>
          <p:cNvSpPr txBox="1"/>
          <p:nvPr/>
        </p:nvSpPr>
        <p:spPr>
          <a:xfrm>
            <a:off x="1719953" y="2002619"/>
            <a:ext cx="19099149" cy="76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lnSpc>
                <a:spcPct val="80000"/>
              </a:lnSpc>
              <a:defRPr sz="5000" cap="none" spc="-150">
                <a:solidFill>
                  <a:srgbClr val="1D1D1D"/>
                </a:solidFill>
              </a:defRPr>
            </a:lvl1pPr>
          </a:lstStyle>
          <a:p>
            <a:r>
              <a:rPr lang="en-US" sz="5400" dirty="0" err="1">
                <a:solidFill>
                  <a:schemeClr val="bg1"/>
                </a:solidFill>
              </a:rPr>
              <a:t>Instanceof</a:t>
            </a:r>
            <a:r>
              <a:rPr lang="en-US" sz="5400" dirty="0">
                <a:solidFill>
                  <a:schemeClr val="bg1"/>
                </a:solidFill>
              </a:rPr>
              <a:t> pattern matching – Java 14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655F9E9-5561-4F0D-A8A8-6F5F7EB8F9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69527" y="4657396"/>
            <a:ext cx="9411477" cy="31700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</a:rPr>
              <a:t>if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(animal </a:t>
            </a: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</a:rPr>
              <a:t>instanceof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</a:rPr>
              <a:t>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Cat cat) {</a:t>
            </a:r>
            <a:b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   </a:t>
            </a: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</a:rPr>
              <a:t>cat.meow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();</a:t>
            </a:r>
            <a:b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}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</a:rPr>
              <a:t>else if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(animal </a:t>
            </a: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</a:rPr>
              <a:t>instanceof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</a:rPr>
              <a:t>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Dog dog) {</a:t>
            </a:r>
            <a:b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   </a:t>
            </a: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</a:rPr>
              <a:t>dog.woof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();</a:t>
            </a:r>
            <a:b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}</a:t>
            </a:r>
            <a:endParaRPr kumimoji="0" lang="en-US" altLang="en-US" sz="8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735C6492-B2A2-40B3-9C13-5251E13BD9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6491" y="4657396"/>
            <a:ext cx="8571912" cy="440120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</a:rPr>
              <a:t>if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(animal </a:t>
            </a: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</a:rPr>
              <a:t>instanceof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</a:rPr>
              <a:t>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Cat) {</a:t>
            </a:r>
            <a:b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   Cat </a:t>
            </a: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cat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= (Cat) animal;</a:t>
            </a:r>
            <a:b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   </a:t>
            </a: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cat</a:t>
            </a: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</a:rPr>
              <a:t>.meow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();</a:t>
            </a:r>
            <a:br>
              <a:rPr kumimoji="0" lang="en-US" altLang="en-US" sz="4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</a:rPr>
            </a:b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}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</a:rPr>
              <a:t>else if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(animal </a:t>
            </a: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</a:rPr>
              <a:t>instanceof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</a:rPr>
              <a:t>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Dog) {</a:t>
            </a:r>
            <a:b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   Dog </a:t>
            </a: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dog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 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= (Dog) animal;</a:t>
            </a:r>
            <a:b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   </a:t>
            </a: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</a:rPr>
              <a:t>dog</a:t>
            </a: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</a:rPr>
              <a:t>.woof</a:t>
            </a: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();</a:t>
            </a:r>
            <a:br>
              <a:rPr kumimoji="0" lang="en-US" altLang="en-US" sz="4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</a:rPr>
            </a:b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}</a:t>
            </a:r>
            <a:endParaRPr kumimoji="0" lang="en-US" altLang="en-US" sz="8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671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9CC581D8-70C1-43A3-9A81-152D08D2596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891648" y="13289446"/>
            <a:ext cx="381596" cy="384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rPr/>
              <a:t>31</a:t>
            </a:fld>
            <a:endParaRPr/>
          </a:p>
        </p:txBody>
      </p:sp>
      <p:sp>
        <p:nvSpPr>
          <p:cNvPr id="8" name="What is simply dummy text of the printing and typesetting industry has been the industry's standard dummy text ever since the 1500s when an unknown printer took a galley of type and scrambled it to make a type specimen book it has. What is simply dummy t">
            <a:extLst>
              <a:ext uri="{FF2B5EF4-FFF2-40B4-BE49-F238E27FC236}">
                <a16:creationId xmlns:a16="http://schemas.microsoft.com/office/drawing/2014/main" id="{21E3B130-BF7A-48DF-ADF1-ABCD631AF61A}"/>
              </a:ext>
            </a:extLst>
          </p:cNvPr>
          <p:cNvSpPr txBox="1"/>
          <p:nvPr/>
        </p:nvSpPr>
        <p:spPr>
          <a:xfrm>
            <a:off x="1683840" y="3036178"/>
            <a:ext cx="14524457" cy="575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>
            <a:spAutoFit/>
          </a:bodyPr>
          <a:lstStyle/>
          <a:p>
            <a:pPr defTabSz="821531">
              <a:lnSpc>
                <a:spcPct val="100000"/>
              </a:lnSpc>
              <a:spcBef>
                <a:spcPts val="30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28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itle Goes Here">
            <a:extLst>
              <a:ext uri="{FF2B5EF4-FFF2-40B4-BE49-F238E27FC236}">
                <a16:creationId xmlns:a16="http://schemas.microsoft.com/office/drawing/2014/main" id="{6C219F06-51AA-4F01-B65A-E9704D34EAFC}"/>
              </a:ext>
            </a:extLst>
          </p:cNvPr>
          <p:cNvSpPr txBox="1"/>
          <p:nvPr/>
        </p:nvSpPr>
        <p:spPr>
          <a:xfrm>
            <a:off x="1718042" y="1942309"/>
            <a:ext cx="14528279" cy="76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80000"/>
              </a:lnSpc>
              <a:defRPr sz="5000" cap="none" spc="-150">
                <a:solidFill>
                  <a:srgbClr val="1D1D1D"/>
                </a:solidFill>
              </a:defRPr>
            </a:lvl1pPr>
          </a:lstStyle>
          <a:p>
            <a:r>
              <a:rPr lang="en-US" sz="5400" dirty="0">
                <a:solidFill>
                  <a:schemeClr val="bg1"/>
                </a:solidFill>
              </a:rPr>
              <a:t>Text Blocks – Java 15</a:t>
            </a:r>
            <a:endParaRPr sz="5400" dirty="0">
              <a:solidFill>
                <a:schemeClr val="bg1"/>
              </a:solidFill>
            </a:endParaRPr>
          </a:p>
        </p:txBody>
      </p:sp>
      <p:sp>
        <p:nvSpPr>
          <p:cNvPr id="10" name="Title Goes Here">
            <a:extLst>
              <a:ext uri="{FF2B5EF4-FFF2-40B4-BE49-F238E27FC236}">
                <a16:creationId xmlns:a16="http://schemas.microsoft.com/office/drawing/2014/main" id="{CEB53161-6B78-4E17-978E-6A84BDC89DD8}"/>
              </a:ext>
            </a:extLst>
          </p:cNvPr>
          <p:cNvSpPr txBox="1"/>
          <p:nvPr/>
        </p:nvSpPr>
        <p:spPr>
          <a:xfrm>
            <a:off x="4927859" y="6115034"/>
            <a:ext cx="1452827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80000"/>
              </a:lnSpc>
              <a:defRPr sz="5000" cap="none" spc="-150">
                <a:solidFill>
                  <a:srgbClr val="1D1D1D"/>
                </a:solidFill>
              </a:defRPr>
            </a:lvl1pPr>
          </a:lstStyle>
          <a:p>
            <a:pPr algn="ctr"/>
            <a:r>
              <a:rPr lang="en-US" sz="6000" dirty="0"/>
              <a:t>vs</a:t>
            </a:r>
            <a:endParaRPr sz="6000" dirty="0"/>
          </a:p>
        </p:txBody>
      </p:sp>
      <p:sp>
        <p:nvSpPr>
          <p:cNvPr id="11" name="What is simply dummy text of the printing and typesetting industry has been the industry's standard dummy text ever since the 1500s when an unknown printer took a galley of type and scrambled it to make a type specimen book it has. What is simply dummy t">
            <a:extLst>
              <a:ext uri="{FF2B5EF4-FFF2-40B4-BE49-F238E27FC236}">
                <a16:creationId xmlns:a16="http://schemas.microsoft.com/office/drawing/2014/main" id="{2738E6E9-3801-463F-BAE0-8B80E84AE917}"/>
              </a:ext>
            </a:extLst>
          </p:cNvPr>
          <p:cNvSpPr txBox="1"/>
          <p:nvPr/>
        </p:nvSpPr>
        <p:spPr>
          <a:xfrm>
            <a:off x="1721864" y="7898601"/>
            <a:ext cx="14524457" cy="575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>
            <a:spAutoFit/>
          </a:bodyPr>
          <a:lstStyle/>
          <a:p>
            <a:pPr defTabSz="821531">
              <a:lnSpc>
                <a:spcPct val="100000"/>
              </a:lnSpc>
              <a:spcBef>
                <a:spcPts val="30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28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A382D68-1732-4248-908D-2116CD98FA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8042" y="3036178"/>
            <a:ext cx="14523985" cy="212304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C7B5055-4210-4FD1-881F-E21FF4494C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3840" y="5407312"/>
            <a:ext cx="11609991" cy="3064004"/>
          </a:xfrm>
          <a:prstGeom prst="rect">
            <a:avLst/>
          </a:prstGeom>
        </p:spPr>
      </p:pic>
      <p:pic>
        <p:nvPicPr>
          <p:cNvPr id="15" name="Graphic 158" descr="Graphic 158">
            <a:extLst>
              <a:ext uri="{FF2B5EF4-FFF2-40B4-BE49-F238E27FC236}">
                <a16:creationId xmlns:a16="http://schemas.microsoft.com/office/drawing/2014/main" id="{DEAC417C-A061-4DBB-B466-14F52F1945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7803" y="9566803"/>
            <a:ext cx="1016001" cy="10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95470B8-0411-4032-9263-6359B22072B7}"/>
              </a:ext>
            </a:extLst>
          </p:cNvPr>
          <p:cNvSpPr txBox="1"/>
          <p:nvPr/>
        </p:nvSpPr>
        <p:spPr>
          <a:xfrm>
            <a:off x="2801566" y="9824936"/>
            <a:ext cx="7821038" cy="759822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4000" b="0" cap="none" spc="0" dirty="0">
                <a:solidFill>
                  <a:srgbClr val="5E5E5E"/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Improves code readability</a:t>
            </a:r>
          </a:p>
        </p:txBody>
      </p:sp>
    </p:spTree>
    <p:extLst>
      <p:ext uri="{BB962C8B-B14F-4D97-AF65-F5344CB8AC3E}">
        <p14:creationId xmlns:p14="http://schemas.microsoft.com/office/powerpoint/2010/main" val="1382649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">
            <a:extLst>
              <a:ext uri="{FF2B5EF4-FFF2-40B4-BE49-F238E27FC236}">
                <a16:creationId xmlns:a16="http://schemas.microsoft.com/office/drawing/2014/main" id="{9CC581D8-70C1-43A3-9A81-152D08D2596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3891648" y="13289446"/>
            <a:ext cx="381596" cy="3841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rPr/>
              <a:t>32</a:t>
            </a:fld>
            <a:endParaRPr/>
          </a:p>
        </p:txBody>
      </p:sp>
      <p:sp>
        <p:nvSpPr>
          <p:cNvPr id="8" name="What is simply dummy text of the printing and typesetting industry has been the industry's standard dummy text ever since the 1500s when an unknown printer took a galley of type and scrambled it to make a type specimen book it has. What is simply dummy t">
            <a:extLst>
              <a:ext uri="{FF2B5EF4-FFF2-40B4-BE49-F238E27FC236}">
                <a16:creationId xmlns:a16="http://schemas.microsoft.com/office/drawing/2014/main" id="{21E3B130-BF7A-48DF-ADF1-ABCD631AF61A}"/>
              </a:ext>
            </a:extLst>
          </p:cNvPr>
          <p:cNvSpPr txBox="1"/>
          <p:nvPr/>
        </p:nvSpPr>
        <p:spPr>
          <a:xfrm>
            <a:off x="3405704" y="8641847"/>
            <a:ext cx="14524457" cy="575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 defTabSz="821531">
              <a:lnSpc>
                <a:spcPct val="100000"/>
              </a:lnSpc>
              <a:spcBef>
                <a:spcPts val="30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28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itle Goes Here">
            <a:extLst>
              <a:ext uri="{FF2B5EF4-FFF2-40B4-BE49-F238E27FC236}">
                <a16:creationId xmlns:a16="http://schemas.microsoft.com/office/drawing/2014/main" id="{6C219F06-51AA-4F01-B65A-E9704D34EAFC}"/>
              </a:ext>
            </a:extLst>
          </p:cNvPr>
          <p:cNvSpPr txBox="1"/>
          <p:nvPr/>
        </p:nvSpPr>
        <p:spPr>
          <a:xfrm>
            <a:off x="1718042" y="1942309"/>
            <a:ext cx="14528279" cy="76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80000"/>
              </a:lnSpc>
              <a:defRPr sz="5000" cap="none" spc="-150">
                <a:solidFill>
                  <a:srgbClr val="1D1D1D"/>
                </a:solidFill>
              </a:defRPr>
            </a:lvl1pPr>
          </a:lstStyle>
          <a:p>
            <a:r>
              <a:rPr lang="en-US" sz="5400" dirty="0">
                <a:solidFill>
                  <a:schemeClr val="bg1"/>
                </a:solidFill>
              </a:rPr>
              <a:t>Sealed classes / interfaces – Java 16</a:t>
            </a:r>
            <a:endParaRPr sz="5400" dirty="0">
              <a:solidFill>
                <a:schemeClr val="bg1"/>
              </a:solidFill>
            </a:endParaRPr>
          </a:p>
        </p:txBody>
      </p:sp>
      <p:sp>
        <p:nvSpPr>
          <p:cNvPr id="11" name="What is simply dummy text of the printing and typesetting industry has been the industry's standard dummy text ever since the 1500s when an unknown printer took a galley of type and scrambled it to make a type specimen book it has. What is simply dummy t">
            <a:extLst>
              <a:ext uri="{FF2B5EF4-FFF2-40B4-BE49-F238E27FC236}">
                <a16:creationId xmlns:a16="http://schemas.microsoft.com/office/drawing/2014/main" id="{2738E6E9-3801-463F-BAE0-8B80E84AE917}"/>
              </a:ext>
            </a:extLst>
          </p:cNvPr>
          <p:cNvSpPr txBox="1"/>
          <p:nvPr/>
        </p:nvSpPr>
        <p:spPr>
          <a:xfrm>
            <a:off x="1721864" y="7898601"/>
            <a:ext cx="14524457" cy="575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 defTabSz="821531">
              <a:lnSpc>
                <a:spcPct val="100000"/>
              </a:lnSpc>
              <a:spcBef>
                <a:spcPts val="30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28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2DDBC60-82FD-44ED-9B2A-5744F5312F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1864" y="3295116"/>
            <a:ext cx="14111555" cy="50783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</a:rPr>
              <a:t>public sealed interface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Service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</a:rPr>
              <a:t>permits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Car, Truck {</a:t>
            </a:r>
            <a:b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</a:br>
            <a:b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  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</a:rPr>
              <a:t>int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</a:rPr>
              <a:t>getMaxServiceIntervalInMonths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();</a:t>
            </a:r>
            <a:b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</a:br>
            <a:b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  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</a:rPr>
              <a:t>default int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</a:rPr>
              <a:t>getMaxDistanceBetweenServicesInKilometers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() {</a:t>
            </a:r>
            <a:b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     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</a:rPr>
              <a:t>return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</a:rPr>
              <a:t>100000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;</a:t>
            </a:r>
            <a:b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   }</a:t>
            </a:r>
            <a:b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</a:br>
            <a:b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</a:rPr>
              <a:t>}</a:t>
            </a:r>
            <a:endParaRPr kumimoji="0" lang="en-US" altLang="en-US" sz="7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6911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891648" y="13289446"/>
            <a:ext cx="381596" cy="3841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765" name="Title Goes Here"/>
          <p:cNvSpPr txBox="1"/>
          <p:nvPr/>
        </p:nvSpPr>
        <p:spPr>
          <a:xfrm>
            <a:off x="1718042" y="1966931"/>
            <a:ext cx="14528279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80000"/>
              </a:lnSpc>
              <a:defRPr sz="5000" cap="none" spc="-150">
                <a:solidFill>
                  <a:srgbClr val="1D1D1D"/>
                </a:solidFill>
              </a:defRPr>
            </a:lvl1pPr>
          </a:lstStyle>
          <a:p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BDF614-835A-4DF8-940F-78CE8EEE8172}"/>
              </a:ext>
            </a:extLst>
          </p:cNvPr>
          <p:cNvSpPr txBox="1"/>
          <p:nvPr/>
        </p:nvSpPr>
        <p:spPr>
          <a:xfrm>
            <a:off x="2529191" y="3599233"/>
            <a:ext cx="10817158" cy="759822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endParaRPr lang="en-US" sz="4000" b="0" cap="none" spc="0" dirty="0">
              <a:solidFill>
                <a:srgbClr val="5E5E5E"/>
              </a:solidFill>
              <a:latin typeface="Arial" panose="020B0604020202020204" pitchFamily="34" charset="0"/>
              <a:ea typeface="Helvetica Light"/>
              <a:cs typeface="Arial" panose="020B0604020202020204" pitchFamily="34" charset="0"/>
              <a:sym typeface="Helvetica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7A695D-D491-4A68-8C32-B34347108D55}"/>
              </a:ext>
            </a:extLst>
          </p:cNvPr>
          <p:cNvSpPr txBox="1"/>
          <p:nvPr/>
        </p:nvSpPr>
        <p:spPr>
          <a:xfrm>
            <a:off x="1718042" y="1050587"/>
            <a:ext cx="15986298" cy="9377566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marL="742950" indent="-742950" algn="l" defTabSz="821531">
              <a:lnSpc>
                <a:spcPct val="100000"/>
              </a:lnSpc>
              <a:spcBef>
                <a:spcPts val="3000"/>
              </a:spcBef>
              <a:buFont typeface="+mj-lt"/>
              <a:buAutoNum type="arabicPeriod"/>
            </a:pPr>
            <a:r>
              <a:rPr lang="en-US" sz="4000" cap="none" spc="0" dirty="0">
                <a:solidFill>
                  <a:srgbClr val="DE411B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Examen – 50%</a:t>
            </a:r>
          </a:p>
          <a:p>
            <a:pPr marL="742950" indent="-742950" algn="l" defTabSz="821531">
              <a:lnSpc>
                <a:spcPct val="100000"/>
              </a:lnSpc>
              <a:spcBef>
                <a:spcPts val="3000"/>
              </a:spcBef>
              <a:buFont typeface="Arial" panose="020B0604020202020204" pitchFamily="34" charset="0"/>
              <a:buChar char="•"/>
            </a:pPr>
            <a:r>
              <a:rPr lang="en-US" sz="4000" b="0" cap="none" spc="0" dirty="0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2 </a:t>
            </a:r>
            <a:r>
              <a:rPr lang="en-US" sz="4000" b="0" cap="none" spc="0" dirty="0" err="1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puncte</a:t>
            </a:r>
            <a:r>
              <a:rPr lang="en-US" sz="4000" b="0" cap="none" spc="0" dirty="0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 din </a:t>
            </a:r>
            <a:r>
              <a:rPr lang="en-US" sz="4000" b="0" cap="none" spc="0" dirty="0" err="1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oficiu</a:t>
            </a:r>
            <a:endParaRPr lang="en-US" sz="4000" b="0" cap="none" spc="0" dirty="0">
              <a:solidFill>
                <a:srgbClr val="5E5E5E"/>
              </a:solidFill>
              <a:ea typeface="Helvetica Light"/>
              <a:cs typeface="Arial" panose="020B0604020202020204" pitchFamily="34" charset="0"/>
              <a:sym typeface="Helvetica Light"/>
            </a:endParaRPr>
          </a:p>
          <a:p>
            <a:pPr marL="742950" indent="-742950" algn="l" defTabSz="821531">
              <a:lnSpc>
                <a:spcPct val="100000"/>
              </a:lnSpc>
              <a:spcBef>
                <a:spcPts val="3000"/>
              </a:spcBef>
              <a:buFont typeface="Arial" panose="020B0604020202020204" pitchFamily="34" charset="0"/>
              <a:buChar char="•"/>
            </a:pPr>
            <a:r>
              <a:rPr lang="en-US" sz="4000" b="0" cap="none" spc="0" dirty="0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8 </a:t>
            </a:r>
            <a:r>
              <a:rPr lang="en-US" sz="4000" b="0" cap="none" spc="0" dirty="0" err="1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puncte</a:t>
            </a:r>
            <a:r>
              <a:rPr lang="en-US" sz="4000" b="0" cap="none" spc="0" dirty="0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 examen</a:t>
            </a:r>
          </a:p>
          <a:p>
            <a:pPr marL="742950" indent="-742950" algn="l" defTabSz="821531">
              <a:lnSpc>
                <a:spcPct val="100000"/>
              </a:lnSpc>
              <a:spcBef>
                <a:spcPts val="3000"/>
              </a:spcBef>
              <a:buFont typeface="Arial" panose="020B0604020202020204" pitchFamily="34" charset="0"/>
              <a:buChar char="•"/>
            </a:pPr>
            <a:r>
              <a:rPr lang="en-US" sz="4000" b="0" cap="none" spc="0" dirty="0" err="1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TestDome</a:t>
            </a:r>
            <a:r>
              <a:rPr lang="en-US" sz="4000" b="0" cap="none" spc="0" dirty="0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 – </a:t>
            </a:r>
            <a:r>
              <a:rPr lang="en-US" sz="4000" b="0" cap="none" spc="0" dirty="0" err="1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platforma</a:t>
            </a:r>
            <a:r>
              <a:rPr lang="en-US" sz="4000" b="0" cap="none" spc="0" dirty="0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 online</a:t>
            </a:r>
            <a:br>
              <a:rPr lang="en-US" sz="4000" b="0" cap="none" spc="0" dirty="0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</a:br>
            <a:endParaRPr lang="en-US" sz="4000" b="0" cap="none" spc="0" dirty="0">
              <a:solidFill>
                <a:srgbClr val="5E5E5E"/>
              </a:solidFill>
              <a:ea typeface="Helvetica Light"/>
              <a:cs typeface="Arial" panose="020B0604020202020204" pitchFamily="34" charset="0"/>
              <a:sym typeface="Helvetica Light"/>
            </a:endParaRPr>
          </a:p>
          <a:p>
            <a:pPr defTabSz="821531">
              <a:lnSpc>
                <a:spcPct val="100000"/>
              </a:lnSpc>
              <a:spcBef>
                <a:spcPts val="3000"/>
              </a:spcBef>
            </a:pPr>
            <a:r>
              <a:rPr lang="en-US" sz="4000" cap="none" spc="0" dirty="0">
                <a:solidFill>
                  <a:srgbClr val="DE411B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2.  </a:t>
            </a:r>
            <a:r>
              <a:rPr lang="en-US" sz="4000" cap="none" spc="0" dirty="0" err="1">
                <a:solidFill>
                  <a:srgbClr val="DE411B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Laborator</a:t>
            </a:r>
            <a:r>
              <a:rPr lang="en-US" sz="4000" cap="none" spc="0" dirty="0">
                <a:solidFill>
                  <a:srgbClr val="DE411B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 – 50%</a:t>
            </a:r>
          </a:p>
          <a:p>
            <a:pPr marL="571500" indent="-571500" algn="l" defTabSz="821531">
              <a:lnSpc>
                <a:spcPct val="100000"/>
              </a:lnSpc>
              <a:spcBef>
                <a:spcPts val="3000"/>
              </a:spcBef>
              <a:buFont typeface="Arial" panose="020B0604020202020204" pitchFamily="34" charset="0"/>
              <a:buChar char="•"/>
            </a:pPr>
            <a:r>
              <a:rPr lang="en-US" sz="4000" b="0" cap="none" spc="0" dirty="0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1 </a:t>
            </a:r>
            <a:r>
              <a:rPr lang="en-US" sz="4000" b="0" cap="none" spc="0" dirty="0" err="1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punct</a:t>
            </a:r>
            <a:r>
              <a:rPr lang="en-US" sz="4000" b="0" cap="none" spc="0" dirty="0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 </a:t>
            </a:r>
            <a:r>
              <a:rPr lang="en-US" sz="4000" b="0" cap="none" spc="0" dirty="0" err="1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oficiu</a:t>
            </a:r>
            <a:r>
              <a:rPr lang="en-US" sz="4000" b="0" cap="none" spc="0" dirty="0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 </a:t>
            </a:r>
          </a:p>
          <a:p>
            <a:pPr marL="571500" indent="-571500" algn="l" defTabSz="821531">
              <a:lnSpc>
                <a:spcPct val="100000"/>
              </a:lnSpc>
              <a:spcBef>
                <a:spcPts val="3000"/>
              </a:spcBef>
              <a:buFont typeface="Arial" panose="020B0604020202020204" pitchFamily="34" charset="0"/>
              <a:buChar char="•"/>
            </a:pPr>
            <a:r>
              <a:rPr lang="en-US" sz="4000" b="0" cap="none" spc="0" dirty="0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1 </a:t>
            </a:r>
            <a:r>
              <a:rPr lang="en-US" sz="4000" b="0" cap="none" spc="0" dirty="0" err="1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punct</a:t>
            </a:r>
            <a:r>
              <a:rPr lang="en-US" sz="4000" b="0" cap="none" spc="0" dirty="0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 </a:t>
            </a:r>
            <a:r>
              <a:rPr lang="en-US" sz="4000" b="0" cap="none" spc="0" dirty="0" err="1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prezenta</a:t>
            </a:r>
            <a:r>
              <a:rPr lang="en-US" sz="4000" b="0" cap="none" spc="0" dirty="0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 </a:t>
            </a:r>
          </a:p>
          <a:p>
            <a:pPr marL="571500" indent="-571500" algn="l" defTabSz="821531">
              <a:lnSpc>
                <a:spcPct val="100000"/>
              </a:lnSpc>
              <a:spcBef>
                <a:spcPts val="3000"/>
              </a:spcBef>
              <a:buFont typeface="Arial" panose="020B0604020202020204" pitchFamily="34" charset="0"/>
              <a:buChar char="•"/>
            </a:pPr>
            <a:r>
              <a:rPr lang="en-US" sz="4000" b="0" cap="none" spc="0" dirty="0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2 </a:t>
            </a:r>
            <a:r>
              <a:rPr lang="en-US" sz="4000" b="0" cap="none" spc="0" dirty="0" err="1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puncte</a:t>
            </a:r>
            <a:r>
              <a:rPr lang="en-US" sz="4000" b="0" cap="none" spc="0" dirty="0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 </a:t>
            </a:r>
            <a:r>
              <a:rPr lang="en-US" sz="4000" b="0" cap="none" spc="0" dirty="0" err="1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exercitii</a:t>
            </a:r>
            <a:r>
              <a:rPr lang="en-US" sz="4000" b="0" cap="none" spc="0" dirty="0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 </a:t>
            </a:r>
          </a:p>
          <a:p>
            <a:pPr marL="571500" indent="-571500" algn="l" defTabSz="821531">
              <a:lnSpc>
                <a:spcPct val="100000"/>
              </a:lnSpc>
              <a:spcBef>
                <a:spcPts val="3000"/>
              </a:spcBef>
              <a:buFont typeface="Arial" panose="020B0604020202020204" pitchFamily="34" charset="0"/>
              <a:buChar char="•"/>
            </a:pPr>
            <a:r>
              <a:rPr lang="en-US" sz="4000" b="0" cap="none" spc="0" dirty="0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6 </a:t>
            </a:r>
            <a:r>
              <a:rPr lang="en-US" sz="4000" b="0" cap="none" spc="0" dirty="0" err="1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puncte</a:t>
            </a:r>
            <a:r>
              <a:rPr lang="en-US" sz="4000" b="0" cap="none" spc="0" dirty="0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 </a:t>
            </a:r>
            <a:r>
              <a:rPr lang="en-US" sz="4000" b="0" cap="none" spc="0" dirty="0" err="1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tema</a:t>
            </a:r>
            <a:r>
              <a:rPr lang="en-US" sz="4000" b="0" cap="none" spc="0" dirty="0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 </a:t>
            </a:r>
            <a:r>
              <a:rPr lang="en-US" sz="4000" b="0" cap="none" spc="0" dirty="0" err="1">
                <a:solidFill>
                  <a:srgbClr val="5E5E5E"/>
                </a:solidFill>
                <a:ea typeface="Helvetica Light"/>
                <a:cs typeface="Arial" panose="020B0604020202020204" pitchFamily="34" charset="0"/>
                <a:sym typeface="Helvetica Light"/>
              </a:rPr>
              <a:t>finala</a:t>
            </a:r>
            <a:endParaRPr lang="en-US" sz="4000" b="0" cap="none" spc="0" dirty="0">
              <a:solidFill>
                <a:srgbClr val="5E5E5E"/>
              </a:solidFill>
              <a:ea typeface="Helvetica Light"/>
              <a:cs typeface="Arial" panose="020B0604020202020204" pitchFamily="34" charset="0"/>
              <a:sym typeface="Helvetica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Image" descr="Image"/>
          <p:cNvPicPr>
            <a:picLocks noChangeAspect="1"/>
          </p:cNvPicPr>
          <p:nvPr/>
        </p:nvPicPr>
        <p:blipFill rotWithShape="1">
          <a:blip r:embed="rId3"/>
          <a:srcRect b="3542"/>
          <a:stretch/>
        </p:blipFill>
        <p:spPr>
          <a:xfrm>
            <a:off x="0" y="0"/>
            <a:ext cx="24384000" cy="13230225"/>
          </a:xfrm>
          <a:prstGeom prst="rect">
            <a:avLst/>
          </a:prstGeom>
          <a:ln w="12700">
            <a:miter lim="400000"/>
          </a:ln>
        </p:spPr>
      </p:pic>
      <p:sp>
        <p:nvSpPr>
          <p:cNvPr id="108" name="1"/>
          <p:cNvSpPr/>
          <p:nvPr/>
        </p:nvSpPr>
        <p:spPr>
          <a:xfrm>
            <a:off x="3149600" y="6715165"/>
            <a:ext cx="1270000" cy="1270001"/>
          </a:xfrm>
          <a:prstGeom prst="rect">
            <a:avLst/>
          </a:prstGeom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lvl1pPr algn="ctr" defTabSz="825500">
              <a:lnSpc>
                <a:spcPct val="100000"/>
              </a:lnSpc>
              <a:defRPr sz="3200" cap="none" spc="0">
                <a:solidFill>
                  <a:srgbClr val="DE411B"/>
                </a:solidFill>
              </a:defRPr>
            </a:lvl1pPr>
          </a:lstStyle>
          <a:p>
            <a:r>
              <a:rPr lang="en-US" dirty="0"/>
              <a:t>2</a:t>
            </a:r>
            <a:endParaRPr dirty="0"/>
          </a:p>
        </p:txBody>
      </p:sp>
      <p:sp>
        <p:nvSpPr>
          <p:cNvPr id="110" name="General template…"/>
          <p:cNvSpPr txBox="1"/>
          <p:nvPr/>
        </p:nvSpPr>
        <p:spPr>
          <a:xfrm>
            <a:off x="3016570" y="9726175"/>
            <a:ext cx="19557680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lnSpc>
                <a:spcPct val="80000"/>
              </a:lnSpc>
              <a:defRPr sz="7000" cap="none" spc="-209"/>
            </a:pPr>
            <a:r>
              <a:rPr lang="en-US" dirty="0">
                <a:cs typeface="Arial"/>
              </a:rPr>
              <a:t>Roadmap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1965D8F5-C135-C243-816E-E832859A175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4004658" y="13289446"/>
            <a:ext cx="268586" cy="384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rPr/>
              <a:t>5</a:t>
            </a:fld>
            <a:endParaRPr dirty="0"/>
          </a:p>
        </p:txBody>
      </p:sp>
      <p:sp>
        <p:nvSpPr>
          <p:cNvPr id="7" name="add subhead here">
            <a:extLst>
              <a:ext uri="{FF2B5EF4-FFF2-40B4-BE49-F238E27FC236}">
                <a16:creationId xmlns:a16="http://schemas.microsoft.com/office/drawing/2014/main" id="{71F2E16C-0086-4D7C-892B-A658053090C1}"/>
              </a:ext>
            </a:extLst>
          </p:cNvPr>
          <p:cNvSpPr txBox="1"/>
          <p:nvPr/>
        </p:nvSpPr>
        <p:spPr>
          <a:xfrm>
            <a:off x="3066033" y="8577565"/>
            <a:ext cx="14246805" cy="351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spAutoFit/>
          </a:bodyPr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0704113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891648" y="13289446"/>
            <a:ext cx="381596" cy="3841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rPr/>
              <a:t>6</a:t>
            </a:fld>
            <a:endParaRPr/>
          </a:p>
        </p:txBody>
      </p:sp>
      <p:sp>
        <p:nvSpPr>
          <p:cNvPr id="765" name="Title Goes Here"/>
          <p:cNvSpPr txBox="1"/>
          <p:nvPr/>
        </p:nvSpPr>
        <p:spPr>
          <a:xfrm>
            <a:off x="1718042" y="1966931"/>
            <a:ext cx="14528279" cy="718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80000"/>
              </a:lnSpc>
              <a:defRPr sz="5000" cap="none" spc="-150">
                <a:solidFill>
                  <a:srgbClr val="1D1D1D"/>
                </a:solidFill>
              </a:defRPr>
            </a:lvl1pPr>
          </a:lstStyle>
          <a:p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D02A12-8806-42FE-AA3D-7A26E34C961F}"/>
              </a:ext>
            </a:extLst>
          </p:cNvPr>
          <p:cNvSpPr txBox="1"/>
          <p:nvPr/>
        </p:nvSpPr>
        <p:spPr>
          <a:xfrm>
            <a:off x="1926077" y="2879387"/>
            <a:ext cx="12859966" cy="759822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4000" cap="none" spc="0" dirty="0">
                <a:solidFill>
                  <a:srgbClr val="DE411B"/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LTS</a:t>
            </a:r>
            <a:r>
              <a:rPr lang="en-US" sz="2000" b="0" cap="none" spc="0" dirty="0">
                <a:solidFill>
                  <a:srgbClr val="DE411B"/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 - </a:t>
            </a:r>
            <a:r>
              <a:rPr lang="en-US" sz="2000" b="0" cap="none" spc="0" dirty="0">
                <a:solidFill>
                  <a:schemeClr val="bg1"/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 </a:t>
            </a:r>
            <a:r>
              <a:rPr lang="en-US" sz="4000" b="0" cap="none" spc="0" dirty="0">
                <a:solidFill>
                  <a:schemeClr val="bg1"/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Long Term Support – every 3 years</a:t>
            </a:r>
            <a:endParaRPr lang="en-US" sz="2000" b="0" cap="none" spc="0" dirty="0">
              <a:solidFill>
                <a:srgbClr val="DE411B"/>
              </a:solidFill>
              <a:latin typeface="Arial" panose="020B0604020202020204" pitchFamily="34" charset="0"/>
              <a:ea typeface="Helvetica Light"/>
              <a:cs typeface="Arial" panose="020B0604020202020204" pitchFamily="34" charset="0"/>
              <a:sym typeface="Helvetica Light"/>
            </a:endParaRPr>
          </a:p>
        </p:txBody>
      </p:sp>
      <p:pic>
        <p:nvPicPr>
          <p:cNvPr id="1026" name="Picture 2" descr="JDK Release Model">
            <a:extLst>
              <a:ext uri="{FF2B5EF4-FFF2-40B4-BE49-F238E27FC236}">
                <a16:creationId xmlns:a16="http://schemas.microsoft.com/office/drawing/2014/main" id="{4BD4500F-D339-4C0D-A3F8-9E42C678F0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6077" y="4332455"/>
            <a:ext cx="13268527" cy="7027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0276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Image" descr="Image"/>
          <p:cNvPicPr>
            <a:picLocks noChangeAspect="1"/>
          </p:cNvPicPr>
          <p:nvPr/>
        </p:nvPicPr>
        <p:blipFill rotWithShape="1">
          <a:blip r:embed="rId3"/>
          <a:srcRect b="3542"/>
          <a:stretch/>
        </p:blipFill>
        <p:spPr>
          <a:xfrm>
            <a:off x="0" y="0"/>
            <a:ext cx="24384000" cy="13230225"/>
          </a:xfrm>
          <a:prstGeom prst="rect">
            <a:avLst/>
          </a:prstGeom>
          <a:ln w="12700">
            <a:miter lim="400000"/>
          </a:ln>
        </p:spPr>
      </p:pic>
      <p:sp>
        <p:nvSpPr>
          <p:cNvPr id="108" name="1"/>
          <p:cNvSpPr/>
          <p:nvPr/>
        </p:nvSpPr>
        <p:spPr>
          <a:xfrm>
            <a:off x="3149600" y="6715165"/>
            <a:ext cx="1270000" cy="1270001"/>
          </a:xfrm>
          <a:prstGeom prst="rect">
            <a:avLst/>
          </a:prstGeom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 defTabSz="825500">
              <a:lnSpc>
                <a:spcPct val="100000"/>
              </a:lnSpc>
              <a:defRPr sz="3200" cap="none" spc="0">
                <a:solidFill>
                  <a:srgbClr val="DE411B"/>
                </a:solidFill>
              </a:defRPr>
            </a:lvl1pPr>
          </a:lstStyle>
          <a:p>
            <a:r>
              <a:rPr lang="en-US" dirty="0"/>
              <a:t>3</a:t>
            </a:r>
            <a:endParaRPr dirty="0"/>
          </a:p>
        </p:txBody>
      </p:sp>
      <p:sp>
        <p:nvSpPr>
          <p:cNvPr id="110" name="General template…"/>
          <p:cNvSpPr txBox="1"/>
          <p:nvPr/>
        </p:nvSpPr>
        <p:spPr>
          <a:xfrm>
            <a:off x="3016570" y="9726175"/>
            <a:ext cx="14244132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lnSpc>
                <a:spcPct val="80000"/>
              </a:lnSpc>
              <a:defRPr sz="7000" cap="none" spc="-209"/>
            </a:pPr>
            <a:r>
              <a:rPr lang="en-US" dirty="0">
                <a:cs typeface="Arial"/>
              </a:rPr>
              <a:t>Interface default &amp; static methods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1965D8F5-C135-C243-816E-E832859A175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4004658" y="13289446"/>
            <a:ext cx="268586" cy="3841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rPr/>
              <a:t>7</a:t>
            </a:fld>
            <a:endParaRPr dirty="0"/>
          </a:p>
        </p:txBody>
      </p:sp>
      <p:sp>
        <p:nvSpPr>
          <p:cNvPr id="7" name="add subhead here">
            <a:extLst>
              <a:ext uri="{FF2B5EF4-FFF2-40B4-BE49-F238E27FC236}">
                <a16:creationId xmlns:a16="http://schemas.microsoft.com/office/drawing/2014/main" id="{71F2E16C-0086-4D7C-892B-A658053090C1}"/>
              </a:ext>
            </a:extLst>
          </p:cNvPr>
          <p:cNvSpPr txBox="1"/>
          <p:nvPr/>
        </p:nvSpPr>
        <p:spPr>
          <a:xfrm>
            <a:off x="3066033" y="8577565"/>
            <a:ext cx="14246805" cy="351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endParaRPr dirty="0"/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E5872DF-C683-42F6-B587-7B26AB2E9F53}"/>
              </a:ext>
            </a:extLst>
          </p:cNvPr>
          <p:cNvSpPr txBox="1"/>
          <p:nvPr/>
        </p:nvSpPr>
        <p:spPr>
          <a:xfrm>
            <a:off x="4280387" y="4009292"/>
            <a:ext cx="5697416" cy="882933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ctr" defTabSz="821531">
              <a:lnSpc>
                <a:spcPct val="100000"/>
              </a:lnSpc>
              <a:spcBef>
                <a:spcPts val="3000"/>
              </a:spcBef>
            </a:pPr>
            <a:r>
              <a:rPr lang="en-US" sz="48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Why?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1B0A8E-3013-499E-B532-621249B65867}"/>
              </a:ext>
            </a:extLst>
          </p:cNvPr>
          <p:cNvSpPr txBox="1"/>
          <p:nvPr/>
        </p:nvSpPr>
        <p:spPr>
          <a:xfrm>
            <a:off x="3275865" y="5269523"/>
            <a:ext cx="7706459" cy="348364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just" defTabSz="821531">
              <a:lnSpc>
                <a:spcPct val="100000"/>
              </a:lnSpc>
              <a:spcBef>
                <a:spcPts val="3000"/>
              </a:spcBef>
            </a:pPr>
            <a:r>
              <a:rPr lang="en-US" sz="32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Before Java 8, only public abstract methods were allowed in interfaces.</a:t>
            </a:r>
          </a:p>
          <a:p>
            <a:pPr algn="just" defTabSz="821531">
              <a:lnSpc>
                <a:spcPct val="100000"/>
              </a:lnSpc>
              <a:spcBef>
                <a:spcPts val="3000"/>
              </a:spcBef>
            </a:pPr>
            <a:r>
              <a:rPr lang="en-US" sz="32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Adding new functionality to an existing interface was forcing all implementing classes to provide an implementation for the new method.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A79AC1-1235-48DD-B25E-5508603B848C}"/>
              </a:ext>
            </a:extLst>
          </p:cNvPr>
          <p:cNvCxnSpPr>
            <a:cxnSpLocks/>
          </p:cNvCxnSpPr>
          <p:nvPr/>
        </p:nvCxnSpPr>
        <p:spPr>
          <a:xfrm>
            <a:off x="12191999" y="4009292"/>
            <a:ext cx="0" cy="6981093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FD14E8F-C9C9-406F-BB87-D66EA653FB58}"/>
              </a:ext>
            </a:extLst>
          </p:cNvPr>
          <p:cNvSpPr txBox="1"/>
          <p:nvPr/>
        </p:nvSpPr>
        <p:spPr>
          <a:xfrm>
            <a:off x="14406195" y="4009292"/>
            <a:ext cx="5697416" cy="882933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ctr" defTabSz="821531">
              <a:lnSpc>
                <a:spcPct val="100000"/>
              </a:lnSpc>
              <a:spcBef>
                <a:spcPts val="3000"/>
              </a:spcBef>
            </a:pPr>
            <a:r>
              <a:rPr lang="en-US" sz="48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How?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50F93D-6E70-4F33-B8A5-ED5ACDA7F2C6}"/>
              </a:ext>
            </a:extLst>
          </p:cNvPr>
          <p:cNvSpPr txBox="1"/>
          <p:nvPr/>
        </p:nvSpPr>
        <p:spPr>
          <a:xfrm>
            <a:off x="13401673" y="5269523"/>
            <a:ext cx="7706459" cy="2498760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algn="just" defTabSz="821531">
              <a:lnSpc>
                <a:spcPct val="100000"/>
              </a:lnSpc>
              <a:spcBef>
                <a:spcPts val="3000"/>
              </a:spcBef>
            </a:pPr>
            <a:r>
              <a:rPr lang="en-US" sz="32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Java 8 introduces interface methods that can be static and default.</a:t>
            </a:r>
          </a:p>
          <a:p>
            <a:pPr algn="just" defTabSz="821531">
              <a:lnSpc>
                <a:spcPct val="100000"/>
              </a:lnSpc>
              <a:spcBef>
                <a:spcPts val="3000"/>
              </a:spcBef>
            </a:pPr>
            <a:r>
              <a:rPr lang="en-US" sz="32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Just use the </a:t>
            </a:r>
            <a:r>
              <a:rPr lang="en-US" sz="3200" b="0" i="1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static</a:t>
            </a:r>
            <a:r>
              <a:rPr lang="en-US" sz="32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 and </a:t>
            </a:r>
            <a:r>
              <a:rPr lang="en-US" sz="3200" b="0" i="1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default</a:t>
            </a:r>
            <a:r>
              <a:rPr lang="en-US" sz="3200" b="0" cap="none" spc="0" dirty="0">
                <a:solidFill>
                  <a:schemeClr val="bg1"/>
                </a:solidFill>
                <a:latin typeface="Arial (Body)"/>
                <a:ea typeface="Helvetica Light"/>
                <a:cs typeface="Arial" panose="020B0604020202020204" pitchFamily="34" charset="0"/>
                <a:sym typeface="Helvetica Light"/>
              </a:rPr>
              <a:t> keywords on the methods inside an interface!</a:t>
            </a:r>
          </a:p>
        </p:txBody>
      </p:sp>
    </p:spTree>
    <p:extLst>
      <p:ext uri="{BB962C8B-B14F-4D97-AF65-F5344CB8AC3E}">
        <p14:creationId xmlns:p14="http://schemas.microsoft.com/office/powerpoint/2010/main" val="130590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Image" descr="Image"/>
          <p:cNvPicPr>
            <a:picLocks noChangeAspect="1"/>
          </p:cNvPicPr>
          <p:nvPr/>
        </p:nvPicPr>
        <p:blipFill rotWithShape="1">
          <a:blip r:embed="rId3"/>
          <a:srcRect b="3542"/>
          <a:stretch/>
        </p:blipFill>
        <p:spPr>
          <a:xfrm>
            <a:off x="0" y="0"/>
            <a:ext cx="24384000" cy="13230225"/>
          </a:xfrm>
          <a:prstGeom prst="rect">
            <a:avLst/>
          </a:prstGeom>
          <a:ln w="12700">
            <a:miter lim="400000"/>
          </a:ln>
        </p:spPr>
      </p:pic>
      <p:sp>
        <p:nvSpPr>
          <p:cNvPr id="108" name="1"/>
          <p:cNvSpPr/>
          <p:nvPr/>
        </p:nvSpPr>
        <p:spPr>
          <a:xfrm>
            <a:off x="3149600" y="6715165"/>
            <a:ext cx="1270000" cy="1270001"/>
          </a:xfrm>
          <a:prstGeom prst="rect">
            <a:avLst/>
          </a:prstGeom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ctr" defTabSz="825500">
              <a:lnSpc>
                <a:spcPct val="100000"/>
              </a:lnSpc>
              <a:defRPr sz="3200" cap="none" spc="0">
                <a:solidFill>
                  <a:srgbClr val="DE411B"/>
                </a:solidFill>
              </a:defRPr>
            </a:lvl1pPr>
          </a:lstStyle>
          <a:p>
            <a:r>
              <a:rPr lang="en-US" dirty="0"/>
              <a:t>4</a:t>
            </a:r>
            <a:endParaRPr dirty="0"/>
          </a:p>
        </p:txBody>
      </p:sp>
      <p:sp>
        <p:nvSpPr>
          <p:cNvPr id="110" name="General template…"/>
          <p:cNvSpPr txBox="1"/>
          <p:nvPr/>
        </p:nvSpPr>
        <p:spPr>
          <a:xfrm>
            <a:off x="3016570" y="9726175"/>
            <a:ext cx="19557680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>
              <a:lnSpc>
                <a:spcPct val="80000"/>
              </a:lnSpc>
              <a:defRPr sz="7000" cap="none" spc="-209"/>
            </a:pPr>
            <a:r>
              <a:rPr lang="en-US" dirty="0">
                <a:cs typeface="Arial"/>
              </a:rPr>
              <a:t>Functional interfaces &amp; Lambda expressions 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1965D8F5-C135-C243-816E-E832859A175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24004658" y="13289446"/>
            <a:ext cx="268586" cy="38417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/>
          <a:lstStyle>
            <a:lvl1pPr defTabSz="821531"/>
          </a:lstStyle>
          <a:p>
            <a:fld id="{86CB4B4D-7CA3-9044-876B-883B54F8677D}" type="slidenum">
              <a:rPr/>
              <a:t>9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028684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White">
  <a:themeElements>
    <a:clrScheme name="Endava 2020">
      <a:dk1>
        <a:srgbClr val="48535B"/>
      </a:dk1>
      <a:lt1>
        <a:srgbClr val="FFFFFF"/>
      </a:lt1>
      <a:dk2>
        <a:srgbClr val="000000"/>
      </a:dk2>
      <a:lt2>
        <a:srgbClr val="F0F3F3"/>
      </a:lt2>
      <a:accent1>
        <a:srgbClr val="DE411A"/>
      </a:accent1>
      <a:accent2>
        <a:srgbClr val="379BD7"/>
      </a:accent2>
      <a:accent3>
        <a:srgbClr val="233237"/>
      </a:accent3>
      <a:accent4>
        <a:srgbClr val="C31900"/>
      </a:accent4>
      <a:accent5>
        <a:srgbClr val="EC6861"/>
      </a:accent5>
      <a:accent6>
        <a:srgbClr val="0AC3E6"/>
      </a:accent6>
      <a:hlink>
        <a:srgbClr val="285078"/>
      </a:hlink>
      <a:folHlink>
        <a:srgbClr val="71516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>
          <a:miter lim="400000"/>
        </a:ln>
        <a:extLst>
          <a:ext uri="{C572A759-6A51-4108-AA02-DFA0A04FC94B}">
            <ma14:wrappingTextBoxFlag xmlns="" xmlns:m="http://schemas.openxmlformats.org/officeDocument/2006/math" xmlns:a14="http://schemas.microsoft.com/office/drawing/2010/main" xmlns:ma14="http://schemas.microsoft.com/office/mac/drawingml/2011/main" xmlns:p="http://schemas.openxmlformats.org/presentationml/2006/main" xmlns:r="http://schemas.openxmlformats.org/officeDocument/2006/relationships" val="1"/>
          </a:ext>
        </a:extLst>
      </a:spPr>
      <a:bodyPr lIns="71437" tIns="71437" rIns="71437" bIns="71437">
        <a:spAutoFit/>
      </a:bodyPr>
      <a:lstStyle>
        <a:defPPr algn="l" defTabSz="821531">
          <a:lnSpc>
            <a:spcPct val="100000"/>
          </a:lnSpc>
          <a:spcBef>
            <a:spcPts val="3000"/>
          </a:spcBef>
          <a:defRPr sz="2000" b="0" cap="none" spc="0" dirty="0">
            <a:solidFill>
              <a:srgbClr val="5E5E5E"/>
            </a:solidFill>
            <a:latin typeface="Arial" panose="020B0604020202020204" pitchFamily="34" charset="0"/>
            <a:ea typeface="Helvetica Light"/>
            <a:cs typeface="Arial" panose="020B0604020202020204" pitchFamily="34" charset="0"/>
            <a:sym typeface="Helvetica Ligh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70262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1" i="0" u="none" strike="noStrike" cap="all" spc="18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9a90466d-298e-42c6-9514-fada4205df45">27SRNQJM56W6-168782361-314882</_dlc_DocId>
    <_dlc_DocIdUrl xmlns="9a90466d-298e-42c6-9514-fada4205df45">
      <Url>https://endava.sharepoint.com/Group/SalesAndMarketing/_layouts/15/DocIdRedir.aspx?ID=27SRNQJM56W6-168782361-314882</Url>
      <Description>27SRNQJM56W6-168782361-314882</Description>
    </_dlc_DocIdUrl>
    <DLCPolicyLabelClientValue xmlns="b00bdadb-5151-4b9a-bcb6-794e3648a446" xsi:nil="true"/>
    <DLCPolicyLabelLock xmlns="b00bdadb-5151-4b9a-bcb6-794e3648a446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424C9EFDDA4574FB5B977863045B9E8" ma:contentTypeVersion="1817" ma:contentTypeDescription="Create a new document." ma:contentTypeScope="" ma:versionID="6b3e232f9b2548785b6aa3d9f8eeb524">
  <xsd:schema xmlns:xsd="http://www.w3.org/2001/XMLSchema" xmlns:xs="http://www.w3.org/2001/XMLSchema" xmlns:p="http://schemas.microsoft.com/office/2006/metadata/properties" xmlns:ns1="http://schemas.microsoft.com/sharepoint/v3" xmlns:ns2="9a90466d-298e-42c6-9514-fada4205df45" xmlns:ns3="b00bdadb-5151-4b9a-bcb6-794e3648a446" xmlns:ns4="72899ffe-c9be-4b57-81d3-c0709dcc2e4b" targetNamespace="http://schemas.microsoft.com/office/2006/metadata/properties" ma:root="true" ma:fieldsID="22c54d16fecb5957114f3293637d6e37" ns1:_="" ns2:_="" ns3:_="" ns4:_="">
    <xsd:import namespace="http://schemas.microsoft.com/sharepoint/v3"/>
    <xsd:import namespace="9a90466d-298e-42c6-9514-fada4205df45"/>
    <xsd:import namespace="b00bdadb-5151-4b9a-bcb6-794e3648a446"/>
    <xsd:import namespace="72899ffe-c9be-4b57-81d3-c0709dcc2e4b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EventHashCode" minOccurs="0"/>
                <xsd:element ref="ns3:MediaServiceGenerationTime" minOccurs="0"/>
                <xsd:element ref="ns4:SharedWithUsers" minOccurs="0"/>
                <xsd:element ref="ns4:SharedWithDetails" minOccurs="0"/>
                <xsd:element ref="ns3:DLCPolicyLabelValue" minOccurs="0"/>
                <xsd:element ref="ns3:DLCPolicyLabelClientValue" minOccurs="0"/>
                <xsd:element ref="ns3:DLCPolicyLabelLock" minOccurs="0"/>
                <xsd:element ref="ns3:MediaServiceLocation" minOccurs="0"/>
                <xsd:element ref="ns1:_dlc_ExpireDateSaved" minOccurs="0"/>
                <xsd:element ref="ns1:_dlc_ExpireDate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dlc_ExpireDateSaved" ma:index="24" nillable="true" ma:displayName="Original Expiration Date" ma:hidden="true" ma:internalName="_dlc_ExpireDateSaved" ma:readOnly="true">
      <xsd:simpleType>
        <xsd:restriction base="dms:DateTime"/>
      </xsd:simpleType>
    </xsd:element>
    <xsd:element name="_dlc_ExpireDate" ma:index="25" nillable="true" ma:displayName="Expiration Date" ma:hidden="true" ma:internalName="_dlc_ExpireDat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90466d-298e-42c6-9514-fada4205df45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0bdadb-5151-4b9a-bcb6-794e3648a44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DLCPolicyLabelValue" ma:index="20" nillable="true" ma:displayName="Label" ma:description="Stores the current value of the label." ma:internalName="DLCPolicyLabelValue" ma:readOnly="true">
      <xsd:simpleType>
        <xsd:restriction base="dms:Note">
          <xsd:maxLength value="255"/>
        </xsd:restriction>
      </xsd:simpleType>
    </xsd:element>
    <xsd:element name="DLCPolicyLabelClientValue" ma:index="21" nillable="true" ma:displayName="Client Label Value" ma:description="Stores the last label value computed on the client." ma:hidden="true" ma:internalName="DLCPolicyLabelClientValue" ma:readOnly="false">
      <xsd:simpleType>
        <xsd:restriction base="dms:Note"/>
      </xsd:simpleType>
    </xsd:element>
    <xsd:element name="DLCPolicyLabelLock" ma:index="22" nillable="true" ma:displayName="Label Locked" ma:description="Indicates whether the label should be updated when item properties are modified." ma:hidden="true" ma:internalName="DLCPolicyLabelLock" ma:readOnly="false">
      <xsd:simpleType>
        <xsd:restriction base="dms:Text"/>
      </xsd:simpleType>
    </xsd:element>
    <xsd:element name="MediaServiceLocation" ma:index="23" nillable="true" ma:displayName="MediaServiceLocation" ma:internalName="MediaServiceLocation" ma:readOnly="true">
      <xsd:simpleType>
        <xsd:restriction base="dms:Text"/>
      </xsd:simpleType>
    </xsd:element>
    <xsd:element name="MediaServiceAutoKeyPoints" ma:index="2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8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2899ffe-c9be-4b57-81d3-c0709dcc2e4b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7163CE5-3DCE-4934-9982-DBB0AAED674B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CA252F39-48A3-44C1-A017-18E80F9E3DED}">
  <ds:schemaRefs>
    <ds:schemaRef ds:uri="http://purl.org/dc/terms/"/>
    <ds:schemaRef ds:uri="http://purl.org/dc/dcmitype/"/>
    <ds:schemaRef ds:uri="http://www.w3.org/XML/1998/namespace"/>
    <ds:schemaRef ds:uri="http://schemas.microsoft.com/office/2006/documentManagement/types"/>
    <ds:schemaRef ds:uri="274df27e-4aba-4b06-8c8a-a0211f2f3712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734ff38e-bfc9-4a31-9d6c-a7833dcba625"/>
    <ds:schemaRef ds:uri="9a90466d-298e-42c6-9514-fada4205df45"/>
    <ds:schemaRef ds:uri="b00bdadb-5151-4b9a-bcb6-794e3648a446"/>
  </ds:schemaRefs>
</ds:datastoreItem>
</file>

<file path=customXml/itemProps3.xml><?xml version="1.0" encoding="utf-8"?>
<ds:datastoreItem xmlns:ds="http://schemas.openxmlformats.org/officeDocument/2006/customXml" ds:itemID="{19683F7C-F819-47A2-B645-4CB8FB66469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9a90466d-298e-42c6-9514-fada4205df45"/>
    <ds:schemaRef ds:uri="b00bdadb-5151-4b9a-bcb6-794e3648a446"/>
    <ds:schemaRef ds:uri="72899ffe-c9be-4b57-81d3-c0709dcc2e4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05BDF74B-9CF7-4AA9-9E46-A5E60BA2678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2329</TotalTime>
  <Words>1053</Words>
  <Application>Microsoft Office PowerPoint</Application>
  <PresentationFormat>Custom</PresentationFormat>
  <Paragraphs>154</Paragraphs>
  <Slides>32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0" baseType="lpstr">
      <vt:lpstr>Arial</vt:lpstr>
      <vt:lpstr>Arial (Body)</vt:lpstr>
      <vt:lpstr>Helvetica</vt:lpstr>
      <vt:lpstr>Helvetica Light</vt:lpstr>
      <vt:lpstr>Raleway</vt:lpstr>
      <vt:lpstr>Roboto</vt:lpstr>
      <vt:lpstr>Wingdings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Ovidiu Popa</cp:lastModifiedBy>
  <cp:revision>132</cp:revision>
  <dcterms:modified xsi:type="dcterms:W3CDTF">2022-02-23T13:55:57Z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0x010100F424C9EFDDA4574FB5B977863045B9E8</vt:lpwstr>
  </property>
  <property fmtid="{D5CDD505-2E9C-101B-9397-08002B2CF9AE}" pid="3" name="_dlc_DocIdItemGuid">
    <vt:lpwstr>cdb6bf2c-0d7e-4270-8902-829be0d9bc4b</vt:lpwstr>
  </property>
  <property fmtid="{D5CDD505-2E9C-101B-9397-08002B2CF9AE}" pid="4" name="_dlc_policyId">
    <vt:lpwstr/>
  </property>
  <property fmtid="{D5CDD505-2E9C-101B-9397-08002B2CF9AE}" pid="5" name="ItemRetentionFormula">
    <vt:lpwstr/>
  </property>
</Properties>
</file>